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61"/>
  </p:handoutMasterIdLst>
  <p:sldIdLst>
    <p:sldId id="695" r:id="rId4"/>
    <p:sldId id="779" r:id="rId6"/>
    <p:sldId id="780" r:id="rId7"/>
    <p:sldId id="781" r:id="rId8"/>
    <p:sldId id="782" r:id="rId9"/>
    <p:sldId id="783" r:id="rId10"/>
    <p:sldId id="785" r:id="rId11"/>
    <p:sldId id="786" r:id="rId12"/>
    <p:sldId id="788" r:id="rId13"/>
    <p:sldId id="789" r:id="rId14"/>
    <p:sldId id="790" r:id="rId15"/>
    <p:sldId id="794" r:id="rId16"/>
    <p:sldId id="795" r:id="rId17"/>
    <p:sldId id="796" r:id="rId18"/>
    <p:sldId id="797" r:id="rId19"/>
    <p:sldId id="798" r:id="rId20"/>
    <p:sldId id="799" r:id="rId21"/>
    <p:sldId id="800" r:id="rId22"/>
    <p:sldId id="801" r:id="rId23"/>
    <p:sldId id="802" r:id="rId24"/>
    <p:sldId id="804" r:id="rId25"/>
    <p:sldId id="805" r:id="rId26"/>
    <p:sldId id="806" r:id="rId27"/>
    <p:sldId id="807" r:id="rId28"/>
    <p:sldId id="808" r:id="rId29"/>
    <p:sldId id="809" r:id="rId30"/>
    <p:sldId id="810" r:id="rId31"/>
    <p:sldId id="811" r:id="rId32"/>
    <p:sldId id="813" r:id="rId33"/>
    <p:sldId id="814" r:id="rId34"/>
    <p:sldId id="815" r:id="rId35"/>
    <p:sldId id="816" r:id="rId36"/>
    <p:sldId id="817" r:id="rId37"/>
    <p:sldId id="818" r:id="rId38"/>
    <p:sldId id="819" r:id="rId39"/>
    <p:sldId id="820" r:id="rId40"/>
    <p:sldId id="822" r:id="rId41"/>
    <p:sldId id="823" r:id="rId42"/>
    <p:sldId id="824" r:id="rId43"/>
    <p:sldId id="825" r:id="rId44"/>
    <p:sldId id="826" r:id="rId45"/>
    <p:sldId id="827" r:id="rId46"/>
    <p:sldId id="829" r:id="rId47"/>
    <p:sldId id="831" r:id="rId48"/>
    <p:sldId id="833" r:id="rId49"/>
    <p:sldId id="836" r:id="rId50"/>
    <p:sldId id="837" r:id="rId51"/>
    <p:sldId id="838" r:id="rId52"/>
    <p:sldId id="839" r:id="rId53"/>
    <p:sldId id="840" r:id="rId54"/>
    <p:sldId id="841" r:id="rId55"/>
    <p:sldId id="842" r:id="rId56"/>
    <p:sldId id="843" r:id="rId57"/>
    <p:sldId id="844" r:id="rId58"/>
    <p:sldId id="845" r:id="rId59"/>
    <p:sldId id="846" r:id="rId60"/>
  </p:sldIdLst>
  <p:sldSz cx="9144000" cy="6858000" type="screen4x3"/>
  <p:notesSz cx="10234930" cy="70993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chemeClr val="tx1"/>
        </a:solidFill>
        <a:latin typeface="Arial" panose="020B0604020202020204" pitchFamily="34" charset="0"/>
        <a:ea typeface="隶书" panose="02010509060101010101" pitchFamily="49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chemeClr val="tx1"/>
        </a:solidFill>
        <a:latin typeface="Arial" panose="020B0604020202020204" pitchFamily="34" charset="0"/>
        <a:ea typeface="隶书" panose="02010509060101010101" pitchFamily="49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chemeClr val="tx1"/>
        </a:solidFill>
        <a:latin typeface="Arial" panose="020B0604020202020204" pitchFamily="34" charset="0"/>
        <a:ea typeface="隶书" panose="02010509060101010101" pitchFamily="49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chemeClr val="tx1"/>
        </a:solidFill>
        <a:latin typeface="Arial" panose="020B0604020202020204" pitchFamily="34" charset="0"/>
        <a:ea typeface="隶书" panose="02010509060101010101" pitchFamily="49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chemeClr val="tx1"/>
        </a:solidFill>
        <a:latin typeface="Arial" panose="020B0604020202020204" pitchFamily="34" charset="0"/>
        <a:ea typeface="隶书" panose="02010509060101010101" pitchFamily="49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chemeClr val="tx1"/>
        </a:solidFill>
        <a:latin typeface="Arial" panose="020B0604020202020204" pitchFamily="34" charset="0"/>
        <a:ea typeface="隶书" panose="02010509060101010101" pitchFamily="49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chemeClr val="tx1"/>
        </a:solidFill>
        <a:latin typeface="Arial" panose="020B0604020202020204" pitchFamily="34" charset="0"/>
        <a:ea typeface="隶书" panose="02010509060101010101" pitchFamily="49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chemeClr val="tx1"/>
        </a:solidFill>
        <a:latin typeface="Arial" panose="020B0604020202020204" pitchFamily="34" charset="0"/>
        <a:ea typeface="隶书" panose="02010509060101010101" pitchFamily="49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chemeClr val="tx1"/>
        </a:solidFill>
        <a:latin typeface="Arial" panose="020B0604020202020204" pitchFamily="34" charset="0"/>
        <a:ea typeface="隶书" panose="02010509060101010101" pitchFamily="49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clrMru>
    <a:srgbClr val="DDDDFF"/>
    <a:srgbClr val="FFFFEF"/>
    <a:srgbClr val="0099FF"/>
    <a:srgbClr val="EAEAEA"/>
    <a:srgbClr val="FF0000"/>
    <a:srgbClr val="DDDDDD"/>
    <a:srgbClr val="CCFF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inimized" horzBarState="maximized">
    <p:restoredLeft sz="10792"/>
    <p:restoredTop sz="80698"/>
  </p:normalViewPr>
  <p:slideViewPr>
    <p:cSldViewPr snapToGrid="0" showGuides="1">
      <p:cViewPr varScale="1">
        <p:scale>
          <a:sx n="68" d="100"/>
          <a:sy n="68" d="100"/>
        </p:scale>
        <p:origin x="-197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144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handoutMaster" Target="handoutMasters/handoutMaster1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5058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/>
          <a:p>
            <a:pPr lvl="0" defTabSz="990600" eaLnBrk="1" hangingPunct="1"/>
            <a:endParaRPr lang="en-US" altLang="zh-CN" sz="1300" b="0"/>
          </a:p>
        </p:txBody>
      </p:sp>
      <p:sp>
        <p:nvSpPr>
          <p:cNvPr id="45059" name="Rectangle 3"/>
          <p:cNvSpPr>
            <a:spLocks noGrp="1"/>
          </p:cNvSpPr>
          <p:nvPr>
            <p:ph type="dt" sz="quarter" idx="1"/>
          </p:nvPr>
        </p:nvSpPr>
        <p:spPr>
          <a:xfrm>
            <a:off x="5799138" y="0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/>
          <a:p>
            <a:pPr lvl="0" algn="r" defTabSz="990600" eaLnBrk="1" hangingPunct="1"/>
            <a:endParaRPr lang="en-US" altLang="zh-CN" sz="1300" b="0"/>
          </a:p>
        </p:txBody>
      </p:sp>
      <p:sp>
        <p:nvSpPr>
          <p:cNvPr id="45060" name="Rectangle 4"/>
          <p:cNvSpPr>
            <a:spLocks noGrp="1"/>
          </p:cNvSpPr>
          <p:nvPr>
            <p:ph type="ftr" sz="quarter" idx="2"/>
          </p:nvPr>
        </p:nvSpPr>
        <p:spPr>
          <a:xfrm>
            <a:off x="0" y="6743700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defTabSz="990600" eaLnBrk="1" hangingPunct="1"/>
            <a:endParaRPr lang="en-US" altLang="zh-CN" sz="1300" b="0"/>
          </a:p>
        </p:txBody>
      </p:sp>
      <p:sp>
        <p:nvSpPr>
          <p:cNvPr id="45061" name="Rectangle 5"/>
          <p:cNvSpPr>
            <a:spLocks noGrp="1"/>
          </p:cNvSpPr>
          <p:nvPr>
            <p:ph type="sldNum" sz="quarter" idx="3"/>
          </p:nvPr>
        </p:nvSpPr>
        <p:spPr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/>
            </a:fld>
            <a:endParaRPr lang="en-US" altLang="zh-CN" sz="1300" b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3554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/>
          <a:p>
            <a:pPr lvl="0" defTabSz="990600" eaLnBrk="1" hangingPunct="1"/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5" name="Rectangle 3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/>
          <a:p>
            <a:pPr lvl="0" algn="r" defTabSz="990600" eaLnBrk="1" hangingPunct="1"/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6" name="Rectangle 4"/>
          <p:cNvSpPr>
            <a:spLocks noRot="1" noTextEdit="1"/>
          </p:cNvSpPr>
          <p:nvPr>
            <p:ph type="sldImg" idx="2"/>
          </p:nvPr>
        </p:nvSpPr>
        <p:spPr>
          <a:xfrm>
            <a:off x="3341688" y="531813"/>
            <a:ext cx="3549650" cy="266223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557" name="Rectangle 5"/>
          <p:cNvSpPr>
            <a:spLocks noGrp="1"/>
          </p:cNvSpPr>
          <p:nvPr>
            <p:ph type="body" sz="quarter" idx="3"/>
          </p:nvPr>
        </p:nvSpPr>
        <p:spPr>
          <a:xfrm>
            <a:off x="1023938" y="3371850"/>
            <a:ext cx="8186737" cy="3195638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3558" name="Rectangle 6"/>
          <p:cNvSpPr>
            <a:spLocks noGrp="1"/>
          </p:cNvSpPr>
          <p:nvPr>
            <p:ph type="ftr" sz="quarter" idx="4"/>
          </p:nvPr>
        </p:nvSpPr>
        <p:spPr>
          <a:xfrm>
            <a:off x="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defTabSz="990600" eaLnBrk="1" hangingPunct="1"/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9" name="Rectangle 7"/>
          <p:cNvSpPr>
            <a:spLocks noGrp="1"/>
          </p:cNvSpPr>
          <p:nvPr>
            <p:ph type="sldNum" sz="quarter" idx="5"/>
          </p:nvPr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7778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777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227780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9986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4998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449988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7634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77635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477636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9682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79683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479684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1730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81731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481732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3778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8377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483780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5826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8582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485828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r>
              <a:rPr lang="zh-CN" altLang="en-US" dirty="0"/>
              <a:t>帕斯卡研究了机器运转的各种传动机构，他根据数的进位制（十进位制）想到了采用齿轮来表示各个数位上的数字，通过齿轮的比来解决进位问题，低位的齿轮每转动</a:t>
            </a:r>
            <a:r>
              <a:rPr lang="en-US" altLang="zh-CN"/>
              <a:t>10</a:t>
            </a:r>
            <a:r>
              <a:rPr lang="zh-CN" altLang="en-US" dirty="0"/>
              <a:t>圈，高位上的齿轮只转动</a:t>
            </a:r>
            <a:r>
              <a:rPr lang="en-US" altLang="zh-CN"/>
              <a:t>1</a:t>
            </a:r>
            <a:r>
              <a:rPr lang="zh-CN" altLang="en-US" dirty="0"/>
              <a:t>圈。这样采用一组水平齿轮和一组垂直齿轮相互啮合转动，解决计算和自动进位，组成了一台计算机。帕斯卡的这台计算机可以计算到</a:t>
            </a:r>
            <a:r>
              <a:rPr lang="en-US" altLang="zh-CN"/>
              <a:t>8</a:t>
            </a:r>
            <a:r>
              <a:rPr lang="zh-CN" altLang="en-US" dirty="0"/>
              <a:t>位数字，表示数字的齿轮共</a:t>
            </a:r>
            <a:r>
              <a:rPr lang="en-US" altLang="zh-CN"/>
              <a:t>16</a:t>
            </a:r>
            <a:r>
              <a:rPr lang="zh-CN" altLang="en-US" dirty="0"/>
              <a:t>个，每个齿轮均分成</a:t>
            </a:r>
            <a:r>
              <a:rPr lang="en-US" altLang="zh-CN"/>
              <a:t>10</a:t>
            </a:r>
            <a:r>
              <a:rPr lang="zh-CN" altLang="en-US" dirty="0"/>
              <a:t>个齿，每个齿表示</a:t>
            </a:r>
            <a:r>
              <a:rPr lang="en-US" altLang="zh-CN"/>
              <a:t>0</a:t>
            </a:r>
            <a:r>
              <a:rPr lang="zh-CN" altLang="en-US" dirty="0"/>
              <a:t>～</a:t>
            </a:r>
            <a:r>
              <a:rPr lang="en-US" altLang="zh-CN"/>
              <a:t>9</a:t>
            </a:r>
            <a:r>
              <a:rPr lang="zh-CN" altLang="en-US" dirty="0"/>
              <a:t>中的一个数，并按大小排列。</a:t>
            </a:r>
            <a:r>
              <a:rPr lang="en-US" altLang="zh-CN"/>
              <a:t>8</a:t>
            </a:r>
            <a:r>
              <a:rPr lang="zh-CN" altLang="en-US" dirty="0"/>
              <a:t>个齿轮在上面组成垂直齿轮组，从左到右构成</a:t>
            </a:r>
            <a:r>
              <a:rPr lang="en-US" altLang="zh-CN"/>
              <a:t>8</a:t>
            </a:r>
            <a:r>
              <a:rPr lang="zh-CN" altLang="en-US" dirty="0"/>
              <a:t>位读数，分别表示个位数、十位数、百位数</a:t>
            </a:r>
            <a:r>
              <a:rPr lang="en-US" altLang="zh-CN"/>
              <a:t>……</a:t>
            </a:r>
            <a:r>
              <a:rPr lang="zh-CN" altLang="en-US" dirty="0"/>
              <a:t>千万位数；另外</a:t>
            </a:r>
            <a:r>
              <a:rPr lang="en-US" altLang="zh-CN"/>
              <a:t>8</a:t>
            </a:r>
            <a:r>
              <a:rPr lang="zh-CN" altLang="en-US" dirty="0"/>
              <a:t>个齿轮在下面组成水平齿轮组，从左到右可以进行</a:t>
            </a:r>
            <a:r>
              <a:rPr lang="en-US" altLang="zh-CN"/>
              <a:t>8</a:t>
            </a:r>
            <a:r>
              <a:rPr lang="zh-CN" altLang="en-US" dirty="0"/>
              <a:t>位数的加减。帕斯卡发明的钟表式齿轮计算机，是机械式计算机的初级阶段。它的外壳用黄铜制成，精致美观。但这台计算机的功能还很差，做乘法时必须用连加的方法；做除法时，也只能用连减的方法，而且这台机器需用一个小钥匙拨动一下方能计算，每次计算结束，都必须复原到零位以后，方可重新计算，很不方便。在计算过程中它又常发生故障。但是帕斯卡计算机的发明对以后计算机的发展具有深远的影响。</a:t>
            </a:r>
            <a:r>
              <a:rPr lang="zh-CN" altLang="zh-CN" dirty="0"/>
              <a:t>它告诉人们“用纯机械装置可代替人的思维和记忆”</a:t>
            </a:r>
            <a:r>
              <a:rPr lang="zh-CN" altLang="en-US" dirty="0"/>
              <a:t>,从此在欧洲兴起了“大家来造思维工具”的热潮。帕斯卡一下子成了著名人物。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7874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87875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487876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r>
              <a:rPr lang="en-US" altLang="zh-CN"/>
              <a:t>Gottfried Wilhelm Leibniz (1646</a:t>
            </a:r>
            <a:r>
              <a:rPr lang="zh-CN" altLang="en-US" dirty="0"/>
              <a:t>～</a:t>
            </a:r>
            <a:r>
              <a:rPr lang="en-US" altLang="zh-CN"/>
              <a:t>1716)</a:t>
            </a:r>
            <a:br>
              <a:rPr lang="en-US" altLang="zh-CN"/>
            </a:br>
            <a:r>
              <a:rPr lang="zh-CN" altLang="en-US" dirty="0"/>
              <a:t>　　德国数学家。</a:t>
            </a:r>
            <a:r>
              <a:rPr lang="en-US" altLang="zh-CN"/>
              <a:t>1672</a:t>
            </a:r>
            <a:r>
              <a:rPr lang="zh-CN" altLang="en-US" dirty="0"/>
              <a:t>年莱布尼兹到巴黎从事数学研究，并开始对</a:t>
            </a:r>
            <a:r>
              <a:rPr lang="en-US" altLang="zh-CN"/>
              <a:t>B.</a:t>
            </a:r>
            <a:r>
              <a:rPr lang="zh-CN" altLang="en-US" dirty="0"/>
              <a:t>帕斯卡的计算器进行改进，不用连加或连减而直接进行乘法和除法运算。</a:t>
            </a:r>
            <a:r>
              <a:rPr lang="en-US" altLang="zh-CN"/>
              <a:t>1673</a:t>
            </a:r>
            <a:r>
              <a:rPr lang="zh-CN" altLang="en-US" dirty="0"/>
              <a:t>年，他在巴黎科学院表演了经他改进的计算器。他的计算器采用十字轮结构代替帕斯卡机的棘轮传动结构，完成了数字的不连续传输。后来，广泛使用的手摇计算器原理和莱布尼兹机的原理相同，他为机械计算机器的发展作出重要贡献。其他贡献：微积分、物理学、哲学等</a:t>
            </a:r>
            <a:endParaRPr lang="en-US" altLang="zh-CN"/>
          </a:p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9922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89923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489924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91970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91971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491972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94018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9401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494020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99810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99811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399812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r>
              <a:rPr lang="zh-CN" altLang="en-US" dirty="0"/>
              <a:t>控制各种机械设备的大脑。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16546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1654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16548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18594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18595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18596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0642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20643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20644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2690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22691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22692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4738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2473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24740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6786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2678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26788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8834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28835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28836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0882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0883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30884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3410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53411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53412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5458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5545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55460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1858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0185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401860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r>
              <a:rPr lang="zh-CN" altLang="en-US" dirty="0"/>
              <a:t>控制各种机械设备的大脑。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7506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5750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57508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9554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59555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59556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61602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61603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61604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63650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63651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63652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65698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6569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65700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67746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6774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67748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86178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617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86180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88226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822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88228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90274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0275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90276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92322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2323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92324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3906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03907" name="Rectangle 2"/>
          <p:cNvSpPr>
            <a:spLocks noRot="1" noTextEdit="1"/>
          </p:cNvSpPr>
          <p:nvPr>
            <p:ph type="sldImg"/>
          </p:nvPr>
        </p:nvSpPr>
        <p:spPr>
          <a:xfrm>
            <a:off x="3343275" y="531813"/>
            <a:ext cx="3549650" cy="2662237"/>
          </a:xfrm>
        </p:spPr>
      </p:sp>
      <p:sp>
        <p:nvSpPr>
          <p:cNvPr id="1403908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94370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4371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94372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96418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641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96420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13826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1382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613828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17922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17923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617924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22018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2201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622020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5954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05955" name="Rectangle 2"/>
          <p:cNvSpPr>
            <a:spLocks noRot="1" noTextEdit="1"/>
          </p:cNvSpPr>
          <p:nvPr>
            <p:ph type="sldImg"/>
          </p:nvPr>
        </p:nvSpPr>
        <p:spPr>
          <a:xfrm>
            <a:off x="3343275" y="531813"/>
            <a:ext cx="3549650" cy="2662237"/>
          </a:xfrm>
        </p:spPr>
      </p:sp>
      <p:sp>
        <p:nvSpPr>
          <p:cNvPr id="1405956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8002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08003" name="Rectangle 2"/>
          <p:cNvSpPr>
            <a:spLocks noRot="1" noTextEdit="1"/>
          </p:cNvSpPr>
          <p:nvPr>
            <p:ph type="sldImg"/>
          </p:nvPr>
        </p:nvSpPr>
        <p:spPr>
          <a:xfrm>
            <a:off x="3343275" y="531813"/>
            <a:ext cx="3549650" cy="2662237"/>
          </a:xfrm>
        </p:spPr>
      </p:sp>
      <p:sp>
        <p:nvSpPr>
          <p:cNvPr id="1408004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1794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41795" name="Rectangle 2"/>
          <p:cNvSpPr>
            <a:spLocks noRot="1" noTextEdit="1"/>
          </p:cNvSpPr>
          <p:nvPr>
            <p:ph type="sldImg"/>
          </p:nvPr>
        </p:nvSpPr>
        <p:spPr>
          <a:xfrm>
            <a:off x="3343275" y="531813"/>
            <a:ext cx="3549650" cy="2662237"/>
          </a:xfrm>
        </p:spPr>
      </p:sp>
      <p:sp>
        <p:nvSpPr>
          <p:cNvPr id="1441796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842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43843" name="Rectangle 2"/>
          <p:cNvSpPr>
            <a:spLocks noRot="1" noTextEdit="1"/>
          </p:cNvSpPr>
          <p:nvPr>
            <p:ph type="sldImg"/>
          </p:nvPr>
        </p:nvSpPr>
        <p:spPr>
          <a:xfrm>
            <a:off x="3343275" y="531813"/>
            <a:ext cx="3549650" cy="2662237"/>
          </a:xfrm>
        </p:spPr>
      </p:sp>
      <p:sp>
        <p:nvSpPr>
          <p:cNvPr id="1443844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7938" name="Rectangle 7"/>
          <p:cNvSpPr txBox="1">
            <a:spLocks noGrp="1"/>
          </p:cNvSpPr>
          <p:nvPr/>
        </p:nvSpPr>
        <p:spPr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 eaLnBrk="1" hangingPunct="1"/>
            <a:fld id="{9A0DB2DC-4C9A-4742-B13C-FB6460FD3503}" type="slidenum">
              <a:rPr lang="en-US" altLang="zh-CN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4793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447940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9048" tIns="49524" rIns="99048" bIns="49524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zo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74481" name="图片 574480"/>
          <p:cNvPicPr preferRelativeResize="0"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4482" name="矩形 574481"/>
          <p:cNvSpPr/>
          <p:nvPr userDrawn="1"/>
        </p:nvSpPr>
        <p:spPr>
          <a:xfrm>
            <a:off x="-14287" y="0"/>
            <a:ext cx="9144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pic>
        <p:nvPicPr>
          <p:cNvPr id="574484" name="图片 57448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68373" name="图片 86837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68380" name="Rectangle 6"/>
          <p:cNvSpPr/>
          <p:nvPr userDrawn="1"/>
        </p:nvSpPr>
        <p:spPr>
          <a:xfrm>
            <a:off x="0" y="0"/>
            <a:ext cx="9144000" cy="858838"/>
          </a:xfrm>
          <a:prstGeom prst="rect">
            <a:avLst/>
          </a:prstGeom>
          <a:solidFill>
            <a:srgbClr val="873624"/>
          </a:solidFill>
          <a:ln w="26425">
            <a:noFill/>
          </a:ln>
        </p:spPr>
        <p:txBody>
          <a:bodyPr anchor="ctr"/>
          <a:p>
            <a:pPr lvl="0" algn="ctr" eaLnBrk="1" hangingPunct="1"/>
            <a:endParaRPr lang="en-US" altLang="zh-CN" sz="1800" b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zoom/>
  </p:transition>
  <p:hf hdr="0" ftr="0" dt="0"/>
  <p:txStyles>
    <p:titleStyle>
      <a:lvl1pPr marL="0" lvl="0" indent="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1.jpeg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1.png"/><Relationship Id="rId1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49.jpeg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image" Target="../media/image52.jpeg"/><Relationship Id="rId7" Type="http://schemas.openxmlformats.org/officeDocument/2006/relationships/image" Target="../media/image47.jpeg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2.jpeg"/><Relationship Id="rId2" Type="http://schemas.openxmlformats.org/officeDocument/2006/relationships/image" Target="../media/image38.jpeg"/><Relationship Id="rId10" Type="http://schemas.openxmlformats.org/officeDocument/2006/relationships/notesSlide" Target="../notesSlides/notesSlide26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1.x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61.png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image" Target="../media/image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image" Target="../media/image78.jpe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0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4" Type="http://schemas.openxmlformats.org/officeDocument/2006/relationships/oleObject" Target="../embeddings/oleObject1.bin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image" Target="../media/image8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Relationship Id="rId3" Type="http://schemas.openxmlformats.org/officeDocument/2006/relationships/image" Target="../media/image93.emf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97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6754" name="标题 3"/>
          <p:cNvSpPr/>
          <p:nvPr/>
        </p:nvSpPr>
        <p:spPr>
          <a:xfrm>
            <a:off x="1630045" y="1809115"/>
            <a:ext cx="6484938" cy="12525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zh-CN" altLang="en-US" sz="3600" b="1" dirty="0">
                <a:ea typeface="黑体" panose="02010600030101010101" pitchFamily="49" charset="-122"/>
              </a:rPr>
              <a:t>计算机导论与计算思维</a:t>
            </a:r>
            <a:endParaRPr lang="zh-CN" altLang="en-US" sz="3600" b="1" dirty="0">
              <a:ea typeface="黑体" panose="02010600030101010101" pitchFamily="49" charset="-122"/>
            </a:endParaRPr>
          </a:p>
        </p:txBody>
      </p:sp>
      <p:sp>
        <p:nvSpPr>
          <p:cNvPr id="1226760" name="Text Box 3"/>
          <p:cNvSpPr txBox="1"/>
          <p:nvPr/>
        </p:nvSpPr>
        <p:spPr>
          <a:xfrm>
            <a:off x="3930015" y="3863340"/>
            <a:ext cx="188531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2000" b="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王培崇</a:t>
            </a:r>
            <a:endParaRPr lang="en-US" altLang="zh-CN" sz="2000" b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48962" name="图片 144896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2563" y="2976563"/>
            <a:ext cx="6348412" cy="3484562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448963" name="矩形 1448962"/>
          <p:cNvSpPr/>
          <p:nvPr/>
        </p:nvSpPr>
        <p:spPr>
          <a:xfrm>
            <a:off x="120650" y="995363"/>
            <a:ext cx="51276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  <a:buFont typeface="Wingdings" panose="05000000000000000000" pitchFamily="2" charset="2"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知识  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vs.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贯通知识的思维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计算思维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448964" name="组合 1448963"/>
          <p:cNvGrpSpPr/>
          <p:nvPr/>
        </p:nvGrpSpPr>
        <p:grpSpPr>
          <a:xfrm>
            <a:off x="3622675" y="2249488"/>
            <a:ext cx="912813" cy="855662"/>
            <a:chOff x="-1194" y="2315"/>
            <a:chExt cx="575" cy="539"/>
          </a:xfrm>
        </p:grpSpPr>
        <p:sp>
          <p:nvSpPr>
            <p:cNvPr id="20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p>
              <a:pPr algn="ctr"/>
              <a:endPara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400" dirty="0">
                  <a:solidFill>
                    <a:srgbClr val="FFFFFF"/>
                  </a:solidFill>
                  <a:latin typeface="宋体" panose="02010600030101010101" pitchFamily="2" charset="-122"/>
                  <a:ea typeface="华文中宋" panose="02010600040101010101" pitchFamily="2" charset="-122"/>
                </a:rPr>
                <a:t>本质</a:t>
              </a:r>
              <a:endParaRPr lang="zh-CN" altLang="en-US" sz="2400" dirty="0">
                <a:solidFill>
                  <a:srgbClr val="FFFFFF"/>
                </a:solidFill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448968" name="组合 1448967"/>
          <p:cNvGrpSpPr/>
          <p:nvPr/>
        </p:nvGrpSpPr>
        <p:grpSpPr>
          <a:xfrm>
            <a:off x="4670425" y="2249488"/>
            <a:ext cx="1327150" cy="855662"/>
            <a:chOff x="-1194" y="2315"/>
            <a:chExt cx="575" cy="539"/>
          </a:xfrm>
        </p:grpSpPr>
        <p:sp>
          <p:nvSpPr>
            <p:cNvPr id="2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p>
              <a:pPr algn="ctr"/>
              <a:endPara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400" dirty="0">
                  <a:solidFill>
                    <a:srgbClr val="FFFFFF"/>
                  </a:solidFill>
                  <a:latin typeface="宋体" panose="02010600030101010101" pitchFamily="2" charset="-122"/>
                  <a:ea typeface="华文中宋" panose="02010600040101010101" pitchFamily="2" charset="-122"/>
                </a:rPr>
                <a:t>可实现</a:t>
              </a:r>
              <a:endParaRPr lang="zh-CN" altLang="en-US" sz="2400" dirty="0">
                <a:solidFill>
                  <a:srgbClr val="FFFFFF"/>
                </a:solidFill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448972" name="组合 1448971"/>
          <p:cNvGrpSpPr/>
          <p:nvPr/>
        </p:nvGrpSpPr>
        <p:grpSpPr>
          <a:xfrm>
            <a:off x="6977063" y="2249488"/>
            <a:ext cx="1327150" cy="855662"/>
            <a:chOff x="-1194" y="2315"/>
            <a:chExt cx="575" cy="539"/>
          </a:xfrm>
        </p:grpSpPr>
        <p:sp>
          <p:nvSpPr>
            <p:cNvPr id="5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p>
              <a:pPr algn="ctr"/>
              <a:endPara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400" dirty="0">
                  <a:solidFill>
                    <a:srgbClr val="FFFFFF"/>
                  </a:solidFill>
                  <a:latin typeface="宋体" panose="02010600030101010101" pitchFamily="2" charset="-122"/>
                  <a:ea typeface="华文中宋" panose="02010600040101010101" pitchFamily="2" charset="-122"/>
                </a:rPr>
                <a:t>启发性</a:t>
              </a:r>
              <a:endParaRPr lang="zh-CN" altLang="en-US" sz="2400" dirty="0">
                <a:solidFill>
                  <a:srgbClr val="FFFFFF"/>
                </a:solidFill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448976" name="组合 1448975"/>
          <p:cNvGrpSpPr/>
          <p:nvPr/>
        </p:nvGrpSpPr>
        <p:grpSpPr>
          <a:xfrm>
            <a:off x="6013450" y="2249488"/>
            <a:ext cx="912813" cy="855662"/>
            <a:chOff x="-1194" y="2315"/>
            <a:chExt cx="575" cy="539"/>
          </a:xfrm>
        </p:grpSpPr>
        <p:sp>
          <p:nvSpPr>
            <p:cNvPr id="8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p>
              <a:pPr algn="ctr"/>
              <a:endPara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400" dirty="0">
                  <a:solidFill>
                    <a:srgbClr val="FFFFFF"/>
                  </a:solidFill>
                  <a:latin typeface="宋体" panose="02010600030101010101" pitchFamily="2" charset="-122"/>
                  <a:ea typeface="华文中宋" panose="02010600040101010101" pitchFamily="2" charset="-122"/>
                </a:rPr>
                <a:t>联想</a:t>
              </a:r>
              <a:endParaRPr lang="zh-CN" altLang="en-US" sz="2400" dirty="0">
                <a:solidFill>
                  <a:srgbClr val="FFFFFF"/>
                </a:solidFill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448980" name="组合 1448979"/>
          <p:cNvGrpSpPr/>
          <p:nvPr/>
        </p:nvGrpSpPr>
        <p:grpSpPr>
          <a:xfrm>
            <a:off x="1077913" y="2165350"/>
            <a:ext cx="2451100" cy="1022350"/>
            <a:chOff x="796" y="1391"/>
            <a:chExt cx="1544" cy="644"/>
          </a:xfrm>
        </p:grpSpPr>
        <p:grpSp>
          <p:nvGrpSpPr>
            <p:cNvPr id="1448981" name="组合 1448980"/>
            <p:cNvGrpSpPr/>
            <p:nvPr/>
          </p:nvGrpSpPr>
          <p:grpSpPr>
            <a:xfrm>
              <a:off x="796" y="1483"/>
              <a:ext cx="575" cy="539"/>
              <a:chOff x="3441" y="1073"/>
              <a:chExt cx="575" cy="539"/>
            </a:xfrm>
          </p:grpSpPr>
          <p:sp>
            <p:nvSpPr>
              <p:cNvPr id="11" name="AutoShape 39"/>
              <p:cNvSpPr>
                <a:spLocks noChangeArrowheads="1"/>
              </p:cNvSpPr>
              <p:nvPr/>
            </p:nvSpPr>
            <p:spPr bwMode="gray">
              <a:xfrm>
                <a:off x="3441" y="1073"/>
                <a:ext cx="575" cy="539"/>
              </a:xfrm>
              <a:custGeom>
                <a:avLst/>
                <a:gdLst>
                  <a:gd name="G0" fmla="+- 1914 0 0"/>
                  <a:gd name="G1" fmla="+- 21600 0 1914"/>
                  <a:gd name="G2" fmla="+- 21600 0 1914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914" y="10800"/>
                    </a:moveTo>
                    <a:cubicBezTo>
                      <a:pt x="1914" y="15708"/>
                      <a:pt x="5892" y="19686"/>
                      <a:pt x="10800" y="19686"/>
                    </a:cubicBezTo>
                    <a:cubicBezTo>
                      <a:pt x="15708" y="19686"/>
                      <a:pt x="19686" y="15708"/>
                      <a:pt x="19686" y="10800"/>
                    </a:cubicBezTo>
                    <a:cubicBezTo>
                      <a:pt x="19686" y="5892"/>
                      <a:pt x="15708" y="1914"/>
                      <a:pt x="10800" y="1914"/>
                    </a:cubicBezTo>
                    <a:cubicBezTo>
                      <a:pt x="5892" y="1914"/>
                      <a:pt x="1914" y="5892"/>
                      <a:pt x="1914" y="1080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p>
                <a:pPr algn="ctr"/>
                <a:endParaRPr lang="zh-CN" altLang="en-US" sz="18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48983" name="Oval 40"/>
              <p:cNvSpPr/>
              <p:nvPr/>
            </p:nvSpPr>
            <p:spPr>
              <a:xfrm>
                <a:off x="3489" y="1117"/>
                <a:ext cx="479" cy="450"/>
              </a:xfrm>
              <a:prstGeom prst="ellipse">
                <a:avLst/>
              </a:prstGeom>
              <a:solidFill>
                <a:srgbClr val="666699"/>
              </a:solidFill>
              <a:ln w="285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endParaRPr lang="zh-CN" altLang="en-US" sz="18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Text Box 84"/>
              <p:cNvSpPr txBox="1">
                <a:spLocks noChangeArrowheads="1"/>
              </p:cNvSpPr>
              <p:nvPr/>
            </p:nvSpPr>
            <p:spPr bwMode="auto">
              <a:xfrm>
                <a:off x="3478" y="1198"/>
                <a:ext cx="525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p>
                <a:pPr algn="ctr">
                  <a:buClrTx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知识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48985" name="组合 1448984"/>
            <p:cNvGrpSpPr/>
            <p:nvPr/>
          </p:nvGrpSpPr>
          <p:grpSpPr>
            <a:xfrm>
              <a:off x="1504" y="1391"/>
              <a:ext cx="836" cy="644"/>
              <a:chOff x="4166" y="1007"/>
              <a:chExt cx="836" cy="644"/>
            </a:xfrm>
          </p:grpSpPr>
          <p:sp>
            <p:nvSpPr>
              <p:cNvPr id="14" name="AutoShape 39"/>
              <p:cNvSpPr>
                <a:spLocks noChangeArrowheads="1"/>
              </p:cNvSpPr>
              <p:nvPr/>
            </p:nvSpPr>
            <p:spPr bwMode="gray">
              <a:xfrm>
                <a:off x="4222" y="1007"/>
                <a:ext cx="700" cy="644"/>
              </a:xfrm>
              <a:custGeom>
                <a:avLst/>
                <a:gdLst>
                  <a:gd name="G0" fmla="+- 1914 0 0"/>
                  <a:gd name="G1" fmla="+- 21600 0 1914"/>
                  <a:gd name="G2" fmla="+- 21600 0 1914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914" y="10800"/>
                    </a:moveTo>
                    <a:cubicBezTo>
                      <a:pt x="1914" y="15708"/>
                      <a:pt x="5892" y="19686"/>
                      <a:pt x="10800" y="19686"/>
                    </a:cubicBezTo>
                    <a:cubicBezTo>
                      <a:pt x="15708" y="19686"/>
                      <a:pt x="19686" y="15708"/>
                      <a:pt x="19686" y="10800"/>
                    </a:cubicBezTo>
                    <a:cubicBezTo>
                      <a:pt x="19686" y="5892"/>
                      <a:pt x="15708" y="1914"/>
                      <a:pt x="10800" y="1914"/>
                    </a:cubicBezTo>
                    <a:cubicBezTo>
                      <a:pt x="5892" y="1914"/>
                      <a:pt x="1914" y="5892"/>
                      <a:pt x="1914" y="1080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p>
                <a:pPr algn="ctr"/>
                <a:endParaRPr lang="zh-CN" altLang="en-US" sz="18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Oval 40"/>
              <p:cNvSpPr>
                <a:spLocks noChangeArrowheads="1"/>
              </p:cNvSpPr>
              <p:nvPr/>
            </p:nvSpPr>
            <p:spPr bwMode="gray">
              <a:xfrm>
                <a:off x="4281" y="1060"/>
                <a:ext cx="584" cy="538"/>
              </a:xfrm>
              <a:prstGeom prst="ellipse">
                <a:avLst/>
              </a:prstGeom>
              <a:solidFill>
                <a:srgbClr val="008000"/>
              </a:solidFill>
              <a:ln w="28575" algn="ctr">
                <a:solidFill>
                  <a:srgbClr val="FFFFFF"/>
                </a:solidFill>
                <a:round/>
              </a:ln>
            </p:spPr>
            <p:txBody>
              <a:bodyPr wrap="none" anchor="ctr"/>
              <a:p>
                <a:pPr algn="ctr"/>
                <a:endParaRPr lang="zh-CN" altLang="en-US" sz="18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Text Box 84"/>
              <p:cNvSpPr txBox="1">
                <a:spLocks noChangeArrowheads="1"/>
              </p:cNvSpPr>
              <p:nvPr/>
            </p:nvSpPr>
            <p:spPr bwMode="auto">
              <a:xfrm>
                <a:off x="4166" y="1111"/>
                <a:ext cx="836" cy="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35000"/>
                  </a:spcBef>
                </a:pPr>
                <a:r>
                  <a:rPr lang="zh-CN" altLang="en-US" dirty="0">
                    <a:solidFill>
                      <a:srgbClr val="FFFFFF"/>
                    </a:solidFill>
                    <a:latin typeface="宋体" panose="02010600030101010101" pitchFamily="2" charset="-122"/>
                    <a:ea typeface="华文中宋" panose="02010600040101010101" pitchFamily="2" charset="-122"/>
                  </a:rPr>
                  <a:t>知识的贯通</a:t>
                </a:r>
                <a:r>
                  <a:rPr lang="en-US" altLang="zh-CN">
                    <a:solidFill>
                      <a:srgbClr val="FFFFFF"/>
                    </a:solidFill>
                    <a:latin typeface="宋体" panose="02010600030101010101" pitchFamily="2" charset="-122"/>
                    <a:ea typeface="华文中宋" panose="02010600040101010101" pitchFamily="2" charset="-122"/>
                  </a:rPr>
                  <a:t>-</a:t>
                </a:r>
                <a:r>
                  <a:rPr lang="zh-CN" altLang="en-US" sz="2400" dirty="0">
                    <a:solidFill>
                      <a:srgbClr val="FFFFFF"/>
                    </a:solidFill>
                    <a:latin typeface="宋体" panose="02010600030101010101" pitchFamily="2" charset="-122"/>
                    <a:ea typeface="华文中宋" panose="02010600040101010101" pitchFamily="2" charset="-122"/>
                  </a:rPr>
                  <a:t>思维</a:t>
                </a:r>
                <a:endParaRPr lang="zh-CN" altLang="en-US" sz="2400" dirty="0">
                  <a:solidFill>
                    <a:srgbClr val="FFFFFF"/>
                  </a:solidFill>
                  <a:latin typeface="宋体" panose="0201060003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sp>
          <p:nvSpPr>
            <p:cNvPr id="1448989" name="直接连接符 1448988"/>
            <p:cNvSpPr/>
            <p:nvPr/>
          </p:nvSpPr>
          <p:spPr>
            <a:xfrm>
              <a:off x="1361" y="1754"/>
              <a:ext cx="210" cy="0"/>
            </a:xfrm>
            <a:prstGeom prst="line">
              <a:avLst/>
            </a:prstGeom>
            <a:ln w="57150" cap="flat" cmpd="sng">
              <a:solidFill>
                <a:srgbClr val="99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1448990" name="Text Box 16"/>
          <p:cNvSpPr txBox="1"/>
          <p:nvPr/>
        </p:nvSpPr>
        <p:spPr>
          <a:xfrm>
            <a:off x="163513" y="0"/>
            <a:ext cx="4911725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为什么要学习和怎样学习大学计算机课程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(5)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知识与思维的差别在哪里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8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8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8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8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8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48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8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8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48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48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51010" name="直接连接符 1451009"/>
          <p:cNvSpPr/>
          <p:nvPr/>
        </p:nvSpPr>
        <p:spPr>
          <a:xfrm>
            <a:off x="0" y="5657850"/>
            <a:ext cx="372586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51011" name="直接连接符 1451010"/>
          <p:cNvSpPr/>
          <p:nvPr/>
        </p:nvSpPr>
        <p:spPr>
          <a:xfrm>
            <a:off x="4763" y="2289175"/>
            <a:ext cx="372586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51012" name="直接连接符 1451011"/>
          <p:cNvSpPr/>
          <p:nvPr/>
        </p:nvSpPr>
        <p:spPr>
          <a:xfrm>
            <a:off x="0" y="4035425"/>
            <a:ext cx="372427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51013" name="椭圆 1451012"/>
          <p:cNvSpPr/>
          <p:nvPr/>
        </p:nvSpPr>
        <p:spPr>
          <a:xfrm>
            <a:off x="179388" y="5148263"/>
            <a:ext cx="2166937" cy="963612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  <p:txBody>
          <a:bodyPr wrap="none" anchor="t">
            <a:spAutoFit/>
          </a:bodyPr>
          <a:p>
            <a:pPr algn="ctr"/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思维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(Thought/Thinking)</a:t>
            </a:r>
            <a:endParaRPr lang="en-US" altLang="zh-CN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51014" name="椭圆 1451013"/>
          <p:cNvSpPr/>
          <p:nvPr/>
        </p:nvSpPr>
        <p:spPr>
          <a:xfrm>
            <a:off x="111125" y="1854200"/>
            <a:ext cx="2303463" cy="963613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  <p:txBody>
          <a:bodyPr wrap="none" anchor="t">
            <a:spAutoFit/>
          </a:bodyPr>
          <a:p>
            <a:pPr algn="ctr"/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能力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(Ability &amp; Capability)</a:t>
            </a:r>
            <a:endParaRPr lang="en-US" altLang="zh-CN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51015" name="直接连接符 1451014"/>
          <p:cNvSpPr/>
          <p:nvPr/>
        </p:nvSpPr>
        <p:spPr>
          <a:xfrm flipV="1">
            <a:off x="1263650" y="4486275"/>
            <a:ext cx="0" cy="684213"/>
          </a:xfrm>
          <a:prstGeom prst="line">
            <a:avLst/>
          </a:prstGeom>
          <a:ln w="38100" cap="flat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51016" name="直接连接符 1451015"/>
          <p:cNvSpPr/>
          <p:nvPr/>
        </p:nvSpPr>
        <p:spPr>
          <a:xfrm flipV="1">
            <a:off x="1262063" y="2833688"/>
            <a:ext cx="0" cy="684212"/>
          </a:xfrm>
          <a:prstGeom prst="line">
            <a:avLst/>
          </a:prstGeom>
          <a:ln w="38100" cap="flat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51017" name="椭圆 1451016"/>
          <p:cNvSpPr/>
          <p:nvPr/>
        </p:nvSpPr>
        <p:spPr>
          <a:xfrm>
            <a:off x="85725" y="3541713"/>
            <a:ext cx="2352675" cy="963612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  <p:txBody>
          <a:bodyPr wrap="none" anchor="t">
            <a:spAutoFit/>
          </a:bodyPr>
          <a:p>
            <a:pPr algn="ctr"/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知识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技能</a:t>
            </a:r>
            <a:endParaRPr lang="en-US" altLang="zh-CN" sz="28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(Technique/Skill)</a:t>
            </a:r>
            <a:endParaRPr lang="en-US" altLang="zh-CN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51018" name="AutoShape 55"/>
          <p:cNvSpPr/>
          <p:nvPr/>
        </p:nvSpPr>
        <p:spPr>
          <a:xfrm>
            <a:off x="3376613" y="3844925"/>
            <a:ext cx="920750" cy="72072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2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黑体" panose="02010600030101010101" pitchFamily="49" charset="-122"/>
              </a:rPr>
              <a:t>计算机语言</a:t>
            </a:r>
            <a:endParaRPr lang="zh-CN" altLang="en-US" sz="1200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黑体" panose="02010600030101010101" pitchFamily="49" charset="-122"/>
            </a:endParaRPr>
          </a:p>
          <a:p>
            <a:pPr algn="ctr" eaLnBrk="0" hangingPunct="0"/>
            <a:r>
              <a:rPr lang="zh-CN" altLang="en-US" sz="12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黑体" panose="02010600030101010101" pitchFamily="49" charset="-122"/>
              </a:rPr>
              <a:t>与程序设计</a:t>
            </a:r>
            <a:endParaRPr lang="zh-CN" altLang="en-US" sz="1200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黑体" panose="02010600030101010101" pitchFamily="49" charset="-122"/>
            </a:endParaRPr>
          </a:p>
        </p:txBody>
      </p:sp>
      <p:sp>
        <p:nvSpPr>
          <p:cNvPr id="1451019" name="AutoShape 55"/>
          <p:cNvSpPr/>
          <p:nvPr/>
        </p:nvSpPr>
        <p:spPr>
          <a:xfrm>
            <a:off x="5307013" y="3843338"/>
            <a:ext cx="920750" cy="72072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200" dirty="0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黑体" panose="02010600030101010101" pitchFamily="49" charset="-122"/>
              </a:rPr>
              <a:t>数据库</a:t>
            </a:r>
            <a:endParaRPr lang="zh-CN" altLang="en-US" sz="1200" dirty="0">
              <a:solidFill>
                <a:srgbClr val="FFFFFF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黑体" panose="02010600030101010101" pitchFamily="49" charset="-122"/>
            </a:endParaRPr>
          </a:p>
        </p:txBody>
      </p:sp>
      <p:grpSp>
        <p:nvGrpSpPr>
          <p:cNvPr id="1451020" name="组合 1451019"/>
          <p:cNvGrpSpPr/>
          <p:nvPr/>
        </p:nvGrpSpPr>
        <p:grpSpPr>
          <a:xfrm>
            <a:off x="2730500" y="3203575"/>
            <a:ext cx="3976688" cy="1803400"/>
            <a:chOff x="1720" y="1937"/>
            <a:chExt cx="3145" cy="1136"/>
          </a:xfrm>
        </p:grpSpPr>
        <p:sp>
          <p:nvSpPr>
            <p:cNvPr id="1451021" name="直接连接符 1451020"/>
            <p:cNvSpPr/>
            <p:nvPr/>
          </p:nvSpPr>
          <p:spPr>
            <a:xfrm>
              <a:off x="1720" y="3073"/>
              <a:ext cx="3135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1022" name="直接连接符 1451021"/>
            <p:cNvSpPr/>
            <p:nvPr/>
          </p:nvSpPr>
          <p:spPr>
            <a:xfrm>
              <a:off x="1730" y="1937"/>
              <a:ext cx="3135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51023" name="AutoShape 55"/>
          <p:cNvSpPr/>
          <p:nvPr/>
        </p:nvSpPr>
        <p:spPr>
          <a:xfrm>
            <a:off x="4341813" y="3844925"/>
            <a:ext cx="920750" cy="72072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200" dirty="0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黑体" panose="02010600030101010101" pitchFamily="49" charset="-122"/>
              </a:rPr>
              <a:t>数学建模</a:t>
            </a:r>
            <a:endParaRPr lang="zh-CN" altLang="en-US" sz="1200" dirty="0">
              <a:solidFill>
                <a:srgbClr val="FFFFFF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黑体" panose="02010600030101010101" pitchFamily="49" charset="-122"/>
            </a:endParaRPr>
          </a:p>
          <a:p>
            <a:pPr algn="ctr" eaLnBrk="0" hangingPunct="0"/>
            <a:r>
              <a:rPr lang="zh-CN" altLang="en-US" sz="1200" dirty="0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黑体" panose="02010600030101010101" pitchFamily="49" charset="-122"/>
              </a:rPr>
              <a:t>或</a:t>
            </a:r>
            <a:endParaRPr lang="zh-CN" altLang="en-US" sz="1200" dirty="0">
              <a:solidFill>
                <a:srgbClr val="FFFFFF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黑体" panose="02010600030101010101" pitchFamily="49" charset="-122"/>
            </a:endParaRPr>
          </a:p>
          <a:p>
            <a:pPr algn="ctr" eaLnBrk="0" hangingPunct="0"/>
            <a:r>
              <a:rPr lang="zh-CN" altLang="en-US" sz="1200" dirty="0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黑体" panose="02010600030101010101" pitchFamily="49" charset="-122"/>
              </a:rPr>
              <a:t>非数学建模</a:t>
            </a:r>
            <a:endParaRPr lang="zh-CN" altLang="en-US" sz="1200" dirty="0">
              <a:solidFill>
                <a:srgbClr val="FFFFFF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黑体" panose="02010600030101010101" pitchFamily="49" charset="-122"/>
            </a:endParaRPr>
          </a:p>
        </p:txBody>
      </p:sp>
      <p:sp>
        <p:nvSpPr>
          <p:cNvPr id="1451024" name="文本框 1451023"/>
          <p:cNvSpPr txBox="1"/>
          <p:nvPr/>
        </p:nvSpPr>
        <p:spPr>
          <a:xfrm>
            <a:off x="2320925" y="1616075"/>
            <a:ext cx="1303338" cy="6397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2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知识与视野拓展</a:t>
            </a:r>
            <a:endParaRPr lang="zh-CN" altLang="en-US" sz="12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2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Knowledge Expansion</a:t>
            </a:r>
            <a:endParaRPr lang="en-US" altLang="zh-CN" sz="12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451025" name="组合 1451024"/>
          <p:cNvGrpSpPr/>
          <p:nvPr/>
        </p:nvGrpSpPr>
        <p:grpSpPr>
          <a:xfrm>
            <a:off x="3778250" y="5126038"/>
            <a:ext cx="2051050" cy="1268412"/>
            <a:chOff x="3213" y="3136"/>
            <a:chExt cx="856" cy="799"/>
          </a:xfrm>
        </p:grpSpPr>
        <p:grpSp>
          <p:nvGrpSpPr>
            <p:cNvPr id="1451026" name="组合 1451025"/>
            <p:cNvGrpSpPr/>
            <p:nvPr/>
          </p:nvGrpSpPr>
          <p:grpSpPr>
            <a:xfrm>
              <a:off x="3213" y="3136"/>
              <a:ext cx="856" cy="799"/>
              <a:chOff x="4654" y="3355"/>
              <a:chExt cx="1065" cy="965"/>
            </a:xfrm>
          </p:grpSpPr>
          <p:sp>
            <p:nvSpPr>
              <p:cNvPr id="20" name="AutoShape 39"/>
              <p:cNvSpPr>
                <a:spLocks noChangeArrowheads="1"/>
              </p:cNvSpPr>
              <p:nvPr/>
            </p:nvSpPr>
            <p:spPr bwMode="gray">
              <a:xfrm>
                <a:off x="4654" y="3355"/>
                <a:ext cx="1065" cy="965"/>
              </a:xfrm>
              <a:custGeom>
                <a:avLst/>
                <a:gdLst>
                  <a:gd name="G0" fmla="+- 1914 0 0"/>
                  <a:gd name="G1" fmla="+- 21600 0 1914"/>
                  <a:gd name="G2" fmla="+- 21600 0 1914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914" y="10800"/>
                    </a:moveTo>
                    <a:cubicBezTo>
                      <a:pt x="1914" y="15708"/>
                      <a:pt x="5892" y="19686"/>
                      <a:pt x="10800" y="19686"/>
                    </a:cubicBezTo>
                    <a:cubicBezTo>
                      <a:pt x="15708" y="19686"/>
                      <a:pt x="19686" y="15708"/>
                      <a:pt x="19686" y="10800"/>
                    </a:cubicBezTo>
                    <a:cubicBezTo>
                      <a:pt x="19686" y="5892"/>
                      <a:pt x="15708" y="1914"/>
                      <a:pt x="10800" y="1914"/>
                    </a:cubicBezTo>
                    <a:cubicBezTo>
                      <a:pt x="5892" y="1914"/>
                      <a:pt x="1914" y="5892"/>
                      <a:pt x="1914" y="1080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p>
                <a:pPr algn="ctr"/>
                <a:endParaRPr lang="zh-CN" altLang="en-US" sz="1200" b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51028" name="Oval 40"/>
              <p:cNvSpPr/>
              <p:nvPr/>
            </p:nvSpPr>
            <p:spPr>
              <a:xfrm>
                <a:off x="4742" y="3435"/>
                <a:ext cx="889" cy="806"/>
              </a:xfrm>
              <a:prstGeom prst="ellipse">
                <a:avLst/>
              </a:prstGeom>
              <a:solidFill>
                <a:srgbClr val="666699"/>
              </a:solidFill>
              <a:ln w="285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endParaRPr lang="zh-CN" altLang="en-US" sz="1200" b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6" name="Text Box 84"/>
            <p:cNvSpPr txBox="1">
              <a:spLocks noChangeArrowheads="1"/>
            </p:cNvSpPr>
            <p:nvPr/>
          </p:nvSpPr>
          <p:spPr bwMode="auto">
            <a:xfrm>
              <a:off x="3242" y="3277"/>
              <a:ext cx="763" cy="48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12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大学计算机</a:t>
              </a:r>
              <a:endParaRPr lang="zh-CN" altLang="en-US" sz="12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  <a:p>
              <a:pPr algn="ctr">
                <a:spcBef>
                  <a:spcPct val="35000"/>
                </a:spcBef>
              </a:pPr>
              <a:r>
                <a:rPr lang="zh-CN" altLang="en-US" sz="12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计算机专业导论</a:t>
              </a:r>
              <a:endParaRPr lang="zh-CN" altLang="en-US" sz="12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  <a:p>
              <a:pPr algn="ctr">
                <a:spcBef>
                  <a:spcPct val="35000"/>
                </a:spcBef>
              </a:pPr>
              <a:r>
                <a:rPr lang="en-US" altLang="zh-CN" sz="12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(</a:t>
              </a:r>
              <a:r>
                <a:rPr lang="zh-CN" altLang="en-US" sz="12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计算思维导论</a:t>
              </a:r>
              <a:r>
                <a:rPr lang="en-US" altLang="zh-CN" sz="12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)</a:t>
              </a:r>
              <a:endParaRPr lang="en-US" altLang="zh-CN" sz="12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451030" name="直接连接符 1451029"/>
          <p:cNvSpPr/>
          <p:nvPr/>
        </p:nvSpPr>
        <p:spPr>
          <a:xfrm flipV="1">
            <a:off x="5918200" y="5776913"/>
            <a:ext cx="460375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1451031" name="AutoShape 55"/>
          <p:cNvSpPr/>
          <p:nvPr/>
        </p:nvSpPr>
        <p:spPr>
          <a:xfrm>
            <a:off x="3168650" y="2120900"/>
            <a:ext cx="1517650" cy="56673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2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0030101010101" pitchFamily="49" charset="-122"/>
                <a:ea typeface="黑体" panose="02010600030101010101" pitchFamily="49" charset="-122"/>
              </a:rPr>
              <a:t>云计算与云服务</a:t>
            </a:r>
            <a:endParaRPr lang="zh-CN" altLang="en-US" sz="1200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451032" name="AutoShape 55"/>
          <p:cNvSpPr/>
          <p:nvPr/>
        </p:nvSpPr>
        <p:spPr>
          <a:xfrm>
            <a:off x="4813300" y="2122488"/>
            <a:ext cx="1517650" cy="5667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2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0030101010101" pitchFamily="49" charset="-122"/>
                <a:ea typeface="黑体" panose="02010600030101010101" pitchFamily="49" charset="-122"/>
              </a:rPr>
              <a:t>企业资源规划</a:t>
            </a:r>
            <a:endParaRPr lang="zh-CN" altLang="en-US" sz="1200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algn="ctr" eaLnBrk="0" hangingPunct="0"/>
            <a:r>
              <a:rPr lang="zh-CN" altLang="en-US" sz="12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0030101010101" pitchFamily="49" charset="-122"/>
                <a:ea typeface="黑体" panose="02010600030101010101" pitchFamily="49" charset="-122"/>
              </a:rPr>
              <a:t>与供应链管理</a:t>
            </a:r>
            <a:endParaRPr lang="zh-CN" altLang="en-US" sz="1200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451033" name="文本框 1451032"/>
          <p:cNvSpPr txBox="1"/>
          <p:nvPr/>
        </p:nvSpPr>
        <p:spPr>
          <a:xfrm>
            <a:off x="3536950" y="1233488"/>
            <a:ext cx="2420938" cy="8255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视野：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宽度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---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知识面宽，前沿性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深度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---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贯通性，深入性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51034" name="文本框 1451033"/>
          <p:cNvSpPr txBox="1"/>
          <p:nvPr/>
        </p:nvSpPr>
        <p:spPr>
          <a:xfrm>
            <a:off x="3567113" y="3432175"/>
            <a:ext cx="247650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技能：练习，练习，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… …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51035" name="文本框 1451034"/>
          <p:cNvSpPr txBox="1"/>
          <p:nvPr/>
        </p:nvSpPr>
        <p:spPr>
          <a:xfrm>
            <a:off x="3257550" y="6408738"/>
            <a:ext cx="302895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思维：好奇、思考、联想、贯通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51036" name="文本框 1451035"/>
          <p:cNvSpPr txBox="1"/>
          <p:nvPr/>
        </p:nvSpPr>
        <p:spPr>
          <a:xfrm>
            <a:off x="2320925" y="4054475"/>
            <a:ext cx="957263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2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训练与掌握</a:t>
            </a:r>
            <a:endParaRPr lang="zh-CN" altLang="en-US" sz="12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2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Training</a:t>
            </a:r>
            <a:endParaRPr lang="en-US" altLang="zh-CN" sz="12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51037" name="文本框 1451036"/>
          <p:cNvSpPr txBox="1"/>
          <p:nvPr/>
        </p:nvSpPr>
        <p:spPr>
          <a:xfrm>
            <a:off x="2320925" y="5202238"/>
            <a:ext cx="147002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2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启发与理解</a:t>
            </a:r>
            <a:r>
              <a:rPr lang="en-US" altLang="zh-CN" sz="12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Understanding</a:t>
            </a:r>
            <a:endParaRPr lang="en-US" altLang="zh-CN" sz="12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51038" name="图片 14510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463" y="2593975"/>
            <a:ext cx="1595437" cy="278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51039" name="文本框 1451038"/>
          <p:cNvSpPr txBox="1"/>
          <p:nvPr/>
        </p:nvSpPr>
        <p:spPr>
          <a:xfrm>
            <a:off x="6924675" y="1481138"/>
            <a:ext cx="1655763" cy="1069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打通知识脉络，融贯各门课程，内功强化基础，外功灵活应变。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51040" name="文本框 1451039"/>
          <p:cNvSpPr txBox="1"/>
          <p:nvPr/>
        </p:nvSpPr>
        <p:spPr>
          <a:xfrm>
            <a:off x="6586538" y="5351463"/>
            <a:ext cx="2493962" cy="1069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har char="•"/>
            </a:pP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能力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----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内功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贯通的脉络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Char char="•"/>
            </a:pP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实践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----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锻炼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使脉络贯通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Char char="•"/>
            </a:pP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思维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----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脉络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穴位链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Char char="•"/>
            </a:pP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知识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----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穴位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51041" name="直接连接符 1451040"/>
          <p:cNvSpPr/>
          <p:nvPr/>
        </p:nvSpPr>
        <p:spPr>
          <a:xfrm flipV="1">
            <a:off x="4594225" y="4787900"/>
            <a:ext cx="460375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1451042" name="直接连接符 1451041"/>
          <p:cNvSpPr/>
          <p:nvPr/>
        </p:nvSpPr>
        <p:spPr>
          <a:xfrm flipV="1">
            <a:off x="4619625" y="2927350"/>
            <a:ext cx="460375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1451043" name="矩形 1451042"/>
          <p:cNvSpPr/>
          <p:nvPr/>
        </p:nvSpPr>
        <p:spPr>
          <a:xfrm>
            <a:off x="120650" y="995363"/>
            <a:ext cx="31972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  <a:buFont typeface="Wingdings" panose="05000000000000000000" pitchFamily="2" charset="2"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知识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 vs.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思维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 vs.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能力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51044" name="Text Box 16"/>
          <p:cNvSpPr txBox="1"/>
          <p:nvPr/>
        </p:nvSpPr>
        <p:spPr>
          <a:xfrm>
            <a:off x="163513" y="0"/>
            <a:ext cx="4911725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为什么要学习和怎样学习大学计算机课程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(6)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大学计算机与其它课程的关系是怎样的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6610" name="矩形 1476609"/>
          <p:cNvSpPr/>
          <p:nvPr/>
        </p:nvSpPr>
        <p:spPr>
          <a:xfrm>
            <a:off x="195263" y="1531938"/>
            <a:ext cx="6191250" cy="3937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>
              <a:lnSpc>
                <a:spcPct val="110000"/>
              </a:lnSpc>
              <a:spcBef>
                <a:spcPct val="5000"/>
              </a:spcBef>
              <a:spcAft>
                <a:spcPct val="5000"/>
              </a:spcAft>
              <a:buClr>
                <a:schemeClr val="hlink"/>
              </a:buClr>
            </a:pPr>
            <a:r>
              <a:rPr lang="zh-CN" altLang="en-US" sz="18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简单计算</a:t>
            </a:r>
            <a:r>
              <a:rPr lang="en-US" altLang="zh-CN" sz="18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zh-CN" altLang="en-US" sz="18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en-US" sz="1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数据</a:t>
            </a:r>
            <a:r>
              <a:rPr lang="zh-CN" altLang="en-US" sz="1400" b="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计算，</a:t>
            </a:r>
            <a:r>
              <a:rPr lang="zh-CN" altLang="en-US" sz="1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计算规则</a:t>
            </a:r>
            <a:r>
              <a:rPr lang="zh-CN" altLang="en-US" sz="1400" b="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，应用计算规则进行计算并获得计算</a:t>
            </a:r>
            <a:r>
              <a:rPr lang="zh-CN" altLang="en-US" sz="1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结果</a:t>
            </a:r>
            <a:endParaRPr lang="zh-CN" altLang="en-US" sz="14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76611" name="图片 1476610" descr="image7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0413" y="3525838"/>
            <a:ext cx="4406900" cy="1101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76612" name="矩形 1476611"/>
          <p:cNvSpPr/>
          <p:nvPr/>
        </p:nvSpPr>
        <p:spPr>
          <a:xfrm>
            <a:off x="179388" y="3021013"/>
            <a:ext cx="7932737" cy="3937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>
              <a:lnSpc>
                <a:spcPct val="110000"/>
              </a:lnSpc>
              <a:spcBef>
                <a:spcPct val="5000"/>
              </a:spcBef>
              <a:spcAft>
                <a:spcPct val="5000"/>
              </a:spcAft>
              <a:buClr>
                <a:schemeClr val="hlink"/>
              </a:buClr>
            </a:pPr>
            <a:r>
              <a:rPr lang="zh-CN" altLang="en-US" sz="18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复杂计算</a:t>
            </a:r>
            <a:r>
              <a:rPr lang="en-US" altLang="zh-CN" sz="18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II</a:t>
            </a:r>
            <a:r>
              <a:rPr lang="zh-CN" altLang="en-US" sz="18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en-US" altLang="zh-CN" sz="1400" b="0" err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f(x</a:t>
            </a:r>
            <a:r>
              <a:rPr lang="en-US" altLang="zh-CN" sz="1400" b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1400" b="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，函数，计算规则及其简化计算方法，便于人应用规则进行计算，获得计算结果</a:t>
            </a:r>
            <a:endParaRPr lang="zh-CN" altLang="en-US" sz="1400" b="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76613" name="矩形 1476612"/>
          <p:cNvSpPr/>
          <p:nvPr/>
        </p:nvSpPr>
        <p:spPr>
          <a:xfrm>
            <a:off x="179388" y="4738688"/>
            <a:ext cx="8137525" cy="627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lnSpc>
                <a:spcPct val="110000"/>
              </a:lnSpc>
              <a:spcBef>
                <a:spcPct val="5000"/>
              </a:spcBef>
              <a:spcAft>
                <a:spcPct val="5000"/>
              </a:spcAft>
              <a:buClr>
                <a:schemeClr val="hlink"/>
              </a:buClr>
            </a:pPr>
            <a:r>
              <a:rPr lang="zh-CN" altLang="en-US" sz="18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复杂计算</a:t>
            </a:r>
            <a:r>
              <a:rPr lang="en-US" altLang="zh-CN" sz="18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III</a:t>
            </a:r>
            <a:r>
              <a:rPr lang="zh-CN" altLang="en-US" sz="18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en-US" sz="1400" b="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如丢番图方程，判定，计算规则，人可能无法完成但却可由机器自动完成，借助于机器获得计算结果</a:t>
            </a:r>
            <a:endParaRPr lang="zh-CN" altLang="en-US" sz="1400" b="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76614" name="图片 14766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5413" y="2036763"/>
            <a:ext cx="6842125" cy="873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76615" name="文本框 1476614"/>
          <p:cNvSpPr txBox="1"/>
          <p:nvPr/>
        </p:nvSpPr>
        <p:spPr>
          <a:xfrm>
            <a:off x="1479550" y="5478463"/>
            <a:ext cx="6257925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000" i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4000" i="1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4000" i="1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4000" i="1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4000" i="1" baseline="3000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4000" i="1" baseline="8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4000" i="1">
                <a:latin typeface="Arial" panose="020B0604020202020204" pitchFamily="34" charset="0"/>
                <a:ea typeface="宋体" panose="02010600030101010101" pitchFamily="2" charset="-122"/>
              </a:rPr>
              <a:t>+a</a:t>
            </a:r>
            <a:r>
              <a:rPr lang="en-US" altLang="zh-CN" sz="4000" i="1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4000" i="1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4000" i="1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4000" i="1" baseline="3000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4000" i="1" baseline="10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4000" i="1">
                <a:latin typeface="Arial" panose="020B0604020202020204" pitchFamily="34" charset="0"/>
                <a:ea typeface="宋体" panose="02010600030101010101" pitchFamily="2" charset="-122"/>
              </a:rPr>
              <a:t>+…+</a:t>
            </a:r>
            <a:r>
              <a:rPr lang="en-US" altLang="zh-CN" sz="4000" i="1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4000" i="1" baseline="-25000" err="1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sz="4000" i="1" err="1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4000" i="1" baseline="-25000" err="1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sz="4000" i="1" baseline="3000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4000" i="1" baseline="10000" err="1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sz="4000" i="1">
                <a:latin typeface="Arial" panose="020B0604020202020204" pitchFamily="34" charset="0"/>
                <a:ea typeface="宋体" panose="02010600030101010101" pitchFamily="2" charset="-122"/>
              </a:rPr>
              <a:t>=c</a:t>
            </a:r>
            <a:endParaRPr lang="en-US" altLang="zh-CN" sz="4000" i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76616" name="Text Box 16"/>
          <p:cNvSpPr txBox="1"/>
          <p:nvPr/>
        </p:nvSpPr>
        <p:spPr>
          <a:xfrm>
            <a:off x="163513" y="0"/>
            <a:ext cx="208756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计算与自动计算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(1)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什么是计算？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476617" name="矩形 1476616"/>
          <p:cNvSpPr/>
          <p:nvPr/>
        </p:nvSpPr>
        <p:spPr>
          <a:xfrm>
            <a:off x="120650" y="976313"/>
            <a:ext cx="51276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  <a:buFont typeface="Wingdings" panose="05000000000000000000" pitchFamily="2" charset="2"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计算学科的计算  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vs.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数学学科的计算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6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6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76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76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76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76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7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7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6612" grpId="0"/>
      <p:bldP spid="1476613" grpId="0"/>
      <p:bldP spid="14766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78658" name="组合 1478657"/>
          <p:cNvGrpSpPr/>
          <p:nvPr/>
        </p:nvGrpSpPr>
        <p:grpSpPr>
          <a:xfrm>
            <a:off x="192088" y="2176463"/>
            <a:ext cx="4322762" cy="4379912"/>
            <a:chOff x="121" y="1371"/>
            <a:chExt cx="2723" cy="2759"/>
          </a:xfrm>
        </p:grpSpPr>
        <p:sp>
          <p:nvSpPr>
            <p:cNvPr id="1478659" name="直接连接符 1478658"/>
            <p:cNvSpPr/>
            <p:nvPr/>
          </p:nvSpPr>
          <p:spPr>
            <a:xfrm>
              <a:off x="121" y="1664"/>
              <a:ext cx="2723" cy="0"/>
            </a:xfrm>
            <a:prstGeom prst="line">
              <a:avLst/>
            </a:prstGeom>
            <a:ln w="38100" cap="flat" cmpd="sng">
              <a:solidFill>
                <a:srgbClr val="0099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8660" name="直接连接符 1478659"/>
            <p:cNvSpPr/>
            <p:nvPr/>
          </p:nvSpPr>
          <p:spPr>
            <a:xfrm>
              <a:off x="1482" y="1371"/>
              <a:ext cx="10" cy="2759"/>
            </a:xfrm>
            <a:prstGeom prst="line">
              <a:avLst/>
            </a:prstGeom>
            <a:ln w="38100" cap="flat" cmpd="sng">
              <a:solidFill>
                <a:srgbClr val="0099FF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78661" name="文本框 1478660"/>
          <p:cNvSpPr txBox="1"/>
          <p:nvPr/>
        </p:nvSpPr>
        <p:spPr>
          <a:xfrm>
            <a:off x="73025" y="1382713"/>
            <a:ext cx="398145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0" dirty="0">
                <a:latin typeface="Arial" panose="020B0604020202020204" pitchFamily="34" charset="0"/>
                <a:ea typeface="宋体" panose="02010600030101010101" pitchFamily="2" charset="-122"/>
              </a:rPr>
              <a:t>例如：求</a:t>
            </a:r>
            <a:r>
              <a:rPr lang="en-US" altLang="zh-CN" sz="2800" i="1">
                <a:latin typeface="Arial" panose="020B0604020202020204" pitchFamily="34" charset="0"/>
                <a:ea typeface="宋体" panose="02010600030101010101" pitchFamily="2" charset="-122"/>
              </a:rPr>
              <a:t>ax</a:t>
            </a:r>
            <a:r>
              <a:rPr lang="en-US" altLang="zh-CN" sz="2800" i="1" baseline="30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2800" i="1">
                <a:latin typeface="Arial" panose="020B0604020202020204" pitchFamily="34" charset="0"/>
                <a:ea typeface="宋体" panose="02010600030101010101" pitchFamily="2" charset="-122"/>
              </a:rPr>
              <a:t>+bx+c=0</a:t>
            </a:r>
            <a:r>
              <a:rPr lang="zh-CN" altLang="en-US" sz="2400" b="0" dirty="0">
                <a:latin typeface="Arial" panose="020B0604020202020204" pitchFamily="34" charset="0"/>
                <a:ea typeface="宋体" panose="02010600030101010101" pitchFamily="2" charset="-122"/>
              </a:rPr>
              <a:t>的根</a:t>
            </a:r>
            <a:endParaRPr lang="zh-CN" altLang="en-US" sz="2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78662" name="文本框 1478661"/>
          <p:cNvSpPr txBox="1"/>
          <p:nvPr/>
        </p:nvSpPr>
        <p:spPr>
          <a:xfrm>
            <a:off x="5321300" y="1095375"/>
            <a:ext cx="3633788" cy="248285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lnSpc>
                <a:spcPct val="130000"/>
              </a:lnSpc>
              <a:buClrTx/>
              <a:buFont typeface="Wingdings" panose="05000000000000000000" pitchFamily="2" charset="2"/>
            </a:pPr>
            <a:r>
              <a:rPr lang="zh-CN" altLang="en-US" sz="2000" dirty="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人进行计算：</a:t>
            </a:r>
            <a:endParaRPr lang="zh-CN" altLang="en-US" sz="2000" dirty="0">
              <a:solidFill>
                <a:srgbClr val="FFCC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规则可能很复杂</a:t>
            </a:r>
            <a:r>
              <a:rPr lang="en-US" altLang="zh-CN" sz="200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lang="zh-CN" altLang="en-US" sz="2000" dirty="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但计算量却可能很小</a:t>
            </a:r>
            <a:endParaRPr lang="zh-CN" altLang="en-US" sz="2000" dirty="0">
              <a:solidFill>
                <a:srgbClr val="FFCC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人需要知道具体的计算规则</a:t>
            </a:r>
            <a:endParaRPr lang="zh-CN" altLang="en-US" sz="2000" dirty="0">
              <a:solidFill>
                <a:srgbClr val="FFCC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特定规则，只能求</a:t>
            </a:r>
            <a:r>
              <a:rPr lang="en-US" altLang="zh-CN" sz="200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endParaRPr lang="en-US" altLang="zh-CN" sz="2000">
              <a:solidFill>
                <a:srgbClr val="FFCC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130000"/>
              </a:lnSpc>
              <a:buClrTx/>
              <a:buFont typeface="Wingdings" panose="05000000000000000000" pitchFamily="2" charset="2"/>
            </a:pPr>
            <a:r>
              <a:rPr lang="en-US" altLang="zh-CN" sz="2000" i="1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000" i="1" baseline="-2500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2000" i="1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2000" i="1" baseline="3000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2000" i="1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+a</a:t>
            </a:r>
            <a:r>
              <a:rPr lang="en-US" altLang="zh-CN" sz="2000" i="1" baseline="-2500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2000" i="1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x=c</a:t>
            </a:r>
            <a:endParaRPr lang="zh-CN" altLang="en-US" sz="2000" dirty="0">
              <a:solidFill>
                <a:srgbClr val="FFCC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78663" name="文本框 1478662"/>
          <p:cNvSpPr txBox="1"/>
          <p:nvPr/>
        </p:nvSpPr>
        <p:spPr>
          <a:xfrm>
            <a:off x="5308600" y="3700463"/>
            <a:ext cx="3648075" cy="2879725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lnSpc>
                <a:spcPct val="130000"/>
              </a:lnSpc>
              <a:buClrTx/>
              <a:buFont typeface="Wingdings" panose="05000000000000000000" pitchFamily="2" charset="2"/>
            </a:pPr>
            <a:r>
              <a:rPr lang="zh-CN" altLang="en-US" sz="2000" dirty="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机器</a:t>
            </a:r>
            <a:r>
              <a:rPr lang="en-US" altLang="zh-CN" sz="200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000" dirty="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自动计算：</a:t>
            </a:r>
            <a:endParaRPr lang="zh-CN" altLang="en-US" sz="2000" dirty="0">
              <a:solidFill>
                <a:srgbClr val="FFCC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规则可能很简单</a:t>
            </a:r>
            <a:r>
              <a:rPr lang="en-US" altLang="zh-CN" sz="200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lang="zh-CN" altLang="en-US" sz="2000" dirty="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但计算量却很大</a:t>
            </a:r>
            <a:endParaRPr lang="zh-CN" altLang="en-US" sz="2000" dirty="0">
              <a:solidFill>
                <a:srgbClr val="FFCC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机器也可以采用人所使用的计算规则</a:t>
            </a:r>
            <a:endParaRPr lang="zh-CN" altLang="en-US" sz="2000" dirty="0">
              <a:solidFill>
                <a:srgbClr val="FFCC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一般性的规则，可以求任意</a:t>
            </a:r>
            <a:r>
              <a:rPr lang="en-US" altLang="zh-CN" sz="200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endParaRPr lang="en-US" altLang="zh-CN" sz="2000">
              <a:solidFill>
                <a:srgbClr val="FFCC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130000"/>
              </a:lnSpc>
              <a:buClrTx/>
              <a:buFont typeface="Wingdings" panose="05000000000000000000" pitchFamily="2" charset="2"/>
            </a:pPr>
            <a:r>
              <a:rPr lang="en-US" altLang="zh-CN" sz="2000" i="1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a</a:t>
            </a:r>
            <a:r>
              <a:rPr lang="en-US" altLang="zh-CN" sz="2000" i="1" baseline="-2500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2000" i="1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2000" i="1" baseline="-2500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2000" i="1" baseline="3000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000" i="1" baseline="800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2000" i="1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+a</a:t>
            </a:r>
            <a:r>
              <a:rPr lang="en-US" altLang="zh-CN" sz="2000" i="1" baseline="-2500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2000" i="1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2000" i="1" baseline="-2500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2000" i="1" baseline="3000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000" i="1" baseline="10000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2000" i="1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+…+</a:t>
            </a:r>
            <a:r>
              <a:rPr lang="en-US" altLang="zh-CN" sz="2000" i="1" err="1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000" i="1" baseline="-25000" err="1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sz="2000" i="1" err="1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2000" i="1" baseline="-25000" err="1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sz="2000" i="1" baseline="30000" err="1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000" i="1" baseline="10000" err="1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sz="2000" i="1">
                <a:solidFill>
                  <a:srgbClr val="FFCC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=c</a:t>
            </a:r>
            <a:endParaRPr lang="zh-CN" altLang="en-US" sz="2000" dirty="0">
              <a:solidFill>
                <a:srgbClr val="FFCC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78664" name="文本框 1478663"/>
          <p:cNvSpPr txBox="1"/>
          <p:nvPr/>
        </p:nvSpPr>
        <p:spPr>
          <a:xfrm>
            <a:off x="884238" y="2100263"/>
            <a:ext cx="1200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人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求解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78665" name="文本框 1478664"/>
          <p:cNvSpPr txBox="1"/>
          <p:nvPr/>
        </p:nvSpPr>
        <p:spPr>
          <a:xfrm>
            <a:off x="2657475" y="2116138"/>
            <a:ext cx="1504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机器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求解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78666" name="图片 147866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25" y="2870200"/>
            <a:ext cx="2068513" cy="1014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78667" name="文本框 1478666"/>
          <p:cNvSpPr txBox="1"/>
          <p:nvPr/>
        </p:nvSpPr>
        <p:spPr>
          <a:xfrm>
            <a:off x="2370138" y="2782888"/>
            <a:ext cx="2255837" cy="3743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(1)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从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-n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到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，产生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的每一个整数值；</a:t>
            </a: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buClrTx/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将其依次代入到方程中计算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buClrTx/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(3)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如果其值使方程式成立，则即为其解；否则不是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78668" name="Text Box 16"/>
          <p:cNvSpPr txBox="1"/>
          <p:nvPr/>
        </p:nvSpPr>
        <p:spPr>
          <a:xfrm>
            <a:off x="163513" y="0"/>
            <a:ext cx="3443287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计算与自动计算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(2)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人计算与机器计算的差别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478669" name="矩形 1478668"/>
          <p:cNvSpPr/>
          <p:nvPr/>
        </p:nvSpPr>
        <p:spPr>
          <a:xfrm>
            <a:off x="120650" y="938213"/>
            <a:ext cx="4429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  <a:buFont typeface="Wingdings" panose="05000000000000000000" pitchFamily="2" charset="2"/>
              <a:buChar char="u"/>
            </a:pP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人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计算 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vs. “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机器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计算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78670" name="文本框 1478669"/>
          <p:cNvSpPr txBox="1"/>
          <p:nvPr/>
        </p:nvSpPr>
        <p:spPr>
          <a:xfrm>
            <a:off x="222250" y="3973513"/>
            <a:ext cx="2087563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利用上述公式计算得到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值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8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8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78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78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8662" grpId="0" animBg="1"/>
      <p:bldP spid="147866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0706" name="文本框 1480705"/>
          <p:cNvSpPr txBox="1"/>
          <p:nvPr/>
        </p:nvSpPr>
        <p:spPr>
          <a:xfrm>
            <a:off x="122238" y="1085850"/>
            <a:ext cx="6059487" cy="2465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lnSpc>
                <a:spcPct val="130000"/>
              </a:lnSpc>
              <a:buClrTx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自动计算要解决的几个问题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存储</a:t>
            </a: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执行</a:t>
            </a:r>
            <a:endParaRPr lang="zh-CN" altLang="en-US" sz="24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SzPct val="80000"/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“数据”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的表示</a:t>
            </a:r>
            <a:endParaRPr lang="en-US" altLang="zh-CN" sz="180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SzPct val="80000"/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“计算规则”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的表示：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程序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SzPct val="80000"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数据与计算规则的</a:t>
            </a:r>
            <a:r>
              <a:rPr lang="zh-CN" altLang="en-US" sz="24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“自动存储”</a:t>
            </a:r>
            <a:endParaRPr lang="zh-CN" altLang="en-US" sz="2400" dirty="0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SzPct val="80000"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计算规则的</a:t>
            </a:r>
            <a:r>
              <a:rPr lang="zh-CN" altLang="en-US" sz="24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“自动执行”</a:t>
            </a:r>
            <a:endParaRPr lang="zh-CN" altLang="en-US" sz="2400" dirty="0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80707" name="文本框 1480706"/>
          <p:cNvSpPr txBox="1"/>
          <p:nvPr/>
        </p:nvSpPr>
        <p:spPr>
          <a:xfrm>
            <a:off x="1101725" y="4360863"/>
            <a:ext cx="6257925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000" i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4000" i="1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4000" i="1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4000" i="1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4000" i="1" baseline="3000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4000" i="1" baseline="8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4000" i="1">
                <a:latin typeface="Arial" panose="020B0604020202020204" pitchFamily="34" charset="0"/>
                <a:ea typeface="宋体" panose="02010600030101010101" pitchFamily="2" charset="-122"/>
              </a:rPr>
              <a:t>+a</a:t>
            </a:r>
            <a:r>
              <a:rPr lang="en-US" altLang="zh-CN" sz="4000" i="1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4000" i="1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4000" i="1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4000" i="1" baseline="3000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4000" i="1" baseline="10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4000" i="1">
                <a:latin typeface="Arial" panose="020B0604020202020204" pitchFamily="34" charset="0"/>
                <a:ea typeface="宋体" panose="02010600030101010101" pitchFamily="2" charset="-122"/>
              </a:rPr>
              <a:t>+…+</a:t>
            </a:r>
            <a:r>
              <a:rPr lang="en-US" altLang="zh-CN" sz="4000" i="1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4000" i="1" baseline="-25000" err="1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sz="4000" i="1" err="1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4000" i="1" baseline="-25000" err="1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sz="4000" i="1" baseline="3000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4000" i="1" baseline="10000" err="1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sz="4000" i="1">
                <a:latin typeface="Arial" panose="020B0604020202020204" pitchFamily="34" charset="0"/>
                <a:ea typeface="宋体" panose="02010600030101010101" pitchFamily="2" charset="-122"/>
              </a:rPr>
              <a:t>=c</a:t>
            </a:r>
            <a:endParaRPr lang="en-US" altLang="zh-CN" sz="4000" i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80708" name="Text Box 16"/>
          <p:cNvSpPr txBox="1"/>
          <p:nvPr/>
        </p:nvSpPr>
        <p:spPr>
          <a:xfrm>
            <a:off x="163513" y="0"/>
            <a:ext cx="3697287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计算与自动计算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(3)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自动计算需要解决什么问题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2754" name="文本框 1482753"/>
          <p:cNvSpPr txBox="1"/>
          <p:nvPr/>
        </p:nvSpPr>
        <p:spPr>
          <a:xfrm>
            <a:off x="152400" y="900113"/>
            <a:ext cx="37068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zh-CN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算盘能被认为是计算机吗?</a:t>
            </a:r>
            <a:endParaRPr lang="zh-CN" altLang="zh-CN" sz="2400" b="0" dirty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pic>
        <p:nvPicPr>
          <p:cNvPr id="1482755" name="图片 1482754" descr="W020070212335618391849"/>
          <p:cNvPicPr>
            <a:picLocks noChangeAspect="1"/>
          </p:cNvPicPr>
          <p:nvPr/>
        </p:nvPicPr>
        <p:blipFill>
          <a:blip r:embed="rId1">
            <a:clrChange>
              <a:clrFrom>
                <a:srgbClr val="F7F9F8"/>
              </a:clrFrom>
              <a:clrTo>
                <a:srgbClr val="F7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9163" y="2859088"/>
            <a:ext cx="2386012" cy="14081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482756" name="组合 1482755"/>
          <p:cNvGrpSpPr/>
          <p:nvPr/>
        </p:nvGrpSpPr>
        <p:grpSpPr>
          <a:xfrm>
            <a:off x="655003" y="3749358"/>
            <a:ext cx="4608512" cy="2800350"/>
            <a:chOff x="249" y="2659"/>
            <a:chExt cx="2608" cy="1458"/>
          </a:xfrm>
        </p:grpSpPr>
        <p:pic>
          <p:nvPicPr>
            <p:cNvPr id="1482757" name="图片 1482756" descr="W0200702123356187455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" y="2659"/>
              <a:ext cx="2608" cy="140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82758" name="矩形 1482757"/>
            <p:cNvSpPr/>
            <p:nvPr/>
          </p:nvSpPr>
          <p:spPr>
            <a:xfrm>
              <a:off x="703" y="3847"/>
              <a:ext cx="1009" cy="2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sz="2800" dirty="0">
                  <a:solidFill>
                    <a:srgbClr val="FF5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九层算盘 </a:t>
              </a:r>
              <a:endParaRPr lang="zh-CN" altLang="en-US" sz="2800" dirty="0">
                <a:solidFill>
                  <a:srgbClr val="FF5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482760" name="组合 1482759"/>
          <p:cNvGrpSpPr/>
          <p:nvPr/>
        </p:nvGrpSpPr>
        <p:grpSpPr>
          <a:xfrm>
            <a:off x="1692275" y="1603058"/>
            <a:ext cx="3671888" cy="2663825"/>
            <a:chOff x="1655" y="2115"/>
            <a:chExt cx="1800" cy="1218"/>
          </a:xfrm>
        </p:grpSpPr>
        <p:pic>
          <p:nvPicPr>
            <p:cNvPr id="1482761" name="图片 1482760" descr="W0200702123356186118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5" y="2115"/>
              <a:ext cx="1800" cy="121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82762" name="矩形 1482761"/>
            <p:cNvSpPr/>
            <p:nvPr/>
          </p:nvSpPr>
          <p:spPr>
            <a:xfrm>
              <a:off x="2109" y="2995"/>
              <a:ext cx="962" cy="2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en-US" altLang="zh-CN" sz="2800">
                  <a:solidFill>
                    <a:srgbClr val="FF5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 </a:t>
              </a:r>
              <a:r>
                <a:rPr lang="zh-CN" altLang="en-US" sz="2800" dirty="0">
                  <a:solidFill>
                    <a:srgbClr val="FF5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珠算珍品</a:t>
              </a:r>
              <a:endParaRPr lang="en-US" altLang="zh-CN" sz="2800">
                <a:solidFill>
                  <a:srgbClr val="FF5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482763" name="Text Box 16"/>
          <p:cNvSpPr txBox="1"/>
          <p:nvPr/>
        </p:nvSpPr>
        <p:spPr>
          <a:xfrm>
            <a:off x="163513" y="0"/>
            <a:ext cx="2566987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计算与自动计算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(4)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机械计算的探索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 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02" name="文本框 1484801"/>
          <p:cNvSpPr txBox="1"/>
          <p:nvPr/>
        </p:nvSpPr>
        <p:spPr>
          <a:xfrm>
            <a:off x="152400" y="939800"/>
            <a:ext cx="5975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帕斯卡与帕斯卡机</a:t>
            </a:r>
            <a:r>
              <a:rPr lang="en-US" altLang="zh-CN" sz="2400" b="0">
                <a:latin typeface="Arial" panose="020B0604020202020204" pitchFamily="34" charset="0"/>
                <a:ea typeface="华文中宋" panose="02010600040101010101" pitchFamily="2" charset="-122"/>
              </a:rPr>
              <a:t>----(</a:t>
            </a: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准</a:t>
            </a:r>
            <a:r>
              <a:rPr lang="en-US" altLang="zh-CN" sz="2400" b="0">
                <a:latin typeface="Arial" panose="020B0604020202020204" pitchFamily="34" charset="0"/>
                <a:ea typeface="华文中宋" panose="02010600040101010101" pitchFamily="2" charset="-122"/>
              </a:rPr>
              <a:t>)</a:t>
            </a: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第一台机械计算机</a:t>
            </a:r>
            <a:endParaRPr lang="en-US" altLang="zh-CN" sz="2400" b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484803" name="文本框 1484802"/>
          <p:cNvSpPr txBox="1"/>
          <p:nvPr/>
        </p:nvSpPr>
        <p:spPr>
          <a:xfrm>
            <a:off x="152400" y="1516063"/>
            <a:ext cx="6454775" cy="8842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 err="1">
                <a:latin typeface="Arial" panose="020B0604020202020204" pitchFamily="34" charset="0"/>
                <a:ea typeface="宋体" panose="02010600030101010101" pitchFamily="2" charset="-122"/>
              </a:rPr>
              <a:t>Blaise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 Pascal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 (1623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～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1662) </a:t>
            </a:r>
            <a:endParaRPr lang="zh-CN" altLang="en-US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1642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年研制成功一种齿轮式计算机器</a:t>
            </a:r>
            <a:endParaRPr lang="en-US" altLang="zh-CN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84804" name="图片 1484803" descr="98_3_d50d4518ce238b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2088" y="947738"/>
            <a:ext cx="2322512" cy="3441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84805" name="Picture 4" descr="PascalineRe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350" y="4405313"/>
            <a:ext cx="4032250" cy="2136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84806" name="图片 14848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3" y="4405313"/>
            <a:ext cx="4767262" cy="2130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84807" name="矩形 1484806"/>
          <p:cNvSpPr/>
          <p:nvPr/>
        </p:nvSpPr>
        <p:spPr>
          <a:xfrm>
            <a:off x="258763" y="2613025"/>
            <a:ext cx="6116637" cy="885825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buClr>
                <a:srgbClr val="0066FF"/>
              </a:buClr>
              <a:buFont typeface="Wingdings" panose="05000000000000000000" pitchFamily="2" charset="2"/>
            </a:pPr>
            <a:r>
              <a:rPr lang="zh-CN" altLang="en-US" sz="1800" b="0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1800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帕斯卡机的意义</a:t>
            </a:r>
            <a:r>
              <a:rPr lang="zh-CN" altLang="en-US" sz="1800" b="0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zh-CN" b="0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它告诉人们</a:t>
            </a:r>
            <a:r>
              <a:rPr lang="zh-CN" altLang="zh-CN" sz="2000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“用</a:t>
            </a:r>
            <a:r>
              <a:rPr lang="zh-CN" altLang="zh-CN" sz="2000" u="sng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纯机械装置</a:t>
            </a:r>
            <a:r>
              <a:rPr lang="zh-CN" altLang="zh-CN" sz="2000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可代替人的思维和记忆”</a:t>
            </a:r>
            <a:r>
              <a:rPr lang="zh-CN" altLang="zh-CN" b="0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r>
              <a:rPr lang="zh-CN" altLang="en-US" b="0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开辟了</a:t>
            </a:r>
            <a:r>
              <a:rPr lang="zh-CN" altLang="en-US" sz="2000" u="sng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自动计算</a:t>
            </a:r>
            <a:r>
              <a:rPr lang="zh-CN" altLang="en-US" b="0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的道路。</a:t>
            </a:r>
            <a:endParaRPr lang="en-US" altLang="zh-CN" b="0">
              <a:solidFill>
                <a:srgbClr val="FFFFE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84808" name="Text Box 16"/>
          <p:cNvSpPr txBox="1"/>
          <p:nvPr/>
        </p:nvSpPr>
        <p:spPr>
          <a:xfrm>
            <a:off x="163513" y="0"/>
            <a:ext cx="2566987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计算与自动计算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(4)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机械计算的探索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 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6850" name="文本框 1486849"/>
          <p:cNvSpPr txBox="1"/>
          <p:nvPr/>
        </p:nvSpPr>
        <p:spPr>
          <a:xfrm>
            <a:off x="209550" y="996950"/>
            <a:ext cx="1403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zh-CN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莱布尼茨</a:t>
            </a:r>
            <a:endParaRPr lang="en-US" altLang="zh-CN" sz="2400" b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486851" name="文本框 1486850"/>
          <p:cNvSpPr txBox="1"/>
          <p:nvPr/>
        </p:nvSpPr>
        <p:spPr>
          <a:xfrm>
            <a:off x="209550" y="1573213"/>
            <a:ext cx="5788025" cy="17160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en-US" b="0">
                <a:latin typeface="Arial" panose="020B0604020202020204" pitchFamily="34" charset="0"/>
                <a:ea typeface="宋体" panose="02010600030101010101" pitchFamily="2" charset="-122"/>
              </a:rPr>
              <a:t>Gottfried Wilhelm Leibniz (1646～1716)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en-US" b="0" err="1">
                <a:latin typeface="Arial" panose="020B0604020202020204" pitchFamily="34" charset="0"/>
                <a:ea typeface="宋体" panose="02010600030101010101" pitchFamily="2" charset="-122"/>
              </a:rPr>
              <a:t>德国数学家</a:t>
            </a:r>
            <a:r>
              <a:rPr lang="en-US" altLang="en-US" b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en-US" altLang="zh-CN" b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莱布尼茨机的意义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连续重复自动执行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提出了</a:t>
            </a:r>
            <a:r>
              <a:rPr lang="zh-CN" altLang="en-US" sz="2000" u="sng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二进制数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及其</a:t>
            </a:r>
            <a:r>
              <a:rPr lang="zh-CN" altLang="en-US" sz="2000" u="sng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计算规则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；</a:t>
            </a:r>
            <a:endParaRPr lang="zh-CN" altLang="en-US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sz="2000" u="sng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数理逻辑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的创始人</a:t>
            </a:r>
            <a:endParaRPr lang="zh-CN" altLang="en-US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86852" name="图片 1486851" descr="98_3_2b9fdcfa3b0885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0850" y="947738"/>
            <a:ext cx="2065338" cy="280828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486853" name="组合 1486852"/>
          <p:cNvGrpSpPr/>
          <p:nvPr/>
        </p:nvGrpSpPr>
        <p:grpSpPr>
          <a:xfrm>
            <a:off x="350838" y="3498850"/>
            <a:ext cx="8505825" cy="3222625"/>
            <a:chOff x="230" y="2195"/>
            <a:chExt cx="5358" cy="2030"/>
          </a:xfrm>
        </p:grpSpPr>
        <p:pic>
          <p:nvPicPr>
            <p:cNvPr id="1486854" name="图片 14868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" y="2195"/>
              <a:ext cx="2689" cy="20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86855" name="文本框 1486854"/>
            <p:cNvSpPr txBox="1"/>
            <p:nvPr/>
          </p:nvSpPr>
          <p:spPr>
            <a:xfrm>
              <a:off x="2742" y="2201"/>
              <a:ext cx="2842" cy="858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30000"/>
                </a:lnSpc>
                <a:buClrTx/>
              </a:pPr>
              <a:r>
                <a:rPr lang="zh-CN" altLang="en-US" dirty="0">
                  <a:solidFill>
                    <a:srgbClr val="FFFFE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是基于十进制设计机器，还是基于二进制设计机器？</a:t>
              </a:r>
              <a:endPara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lnSpc>
                  <a:spcPct val="130000"/>
                </a:lnSpc>
                <a:buClrTx/>
              </a:pPr>
              <a:r>
                <a:rPr lang="zh-CN" altLang="en-US" dirty="0">
                  <a:solidFill>
                    <a:srgbClr val="FFFFE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如果基于二进制设计机器，那其处理规则又是怎样的呢？</a:t>
              </a:r>
              <a:endPara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486856" name="图片 1486855" descr="leibniz-calc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0" y="3068"/>
              <a:ext cx="2848" cy="1157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486857" name="Text Box 16"/>
          <p:cNvSpPr txBox="1"/>
          <p:nvPr/>
        </p:nvSpPr>
        <p:spPr>
          <a:xfrm>
            <a:off x="163513" y="0"/>
            <a:ext cx="2566987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计算与自动计算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(4)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机械计算的探索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 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8898" name="文本框 1488897"/>
          <p:cNvSpPr txBox="1"/>
          <p:nvPr/>
        </p:nvSpPr>
        <p:spPr>
          <a:xfrm>
            <a:off x="166688" y="982663"/>
            <a:ext cx="2012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zh-CN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其他重要工作</a:t>
            </a:r>
            <a:endParaRPr lang="en-US" altLang="zh-CN" sz="2400" b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488899" name="文本框 1488898"/>
          <p:cNvSpPr txBox="1"/>
          <p:nvPr/>
        </p:nvSpPr>
        <p:spPr>
          <a:xfrm>
            <a:off x="166688" y="1425575"/>
            <a:ext cx="4203700" cy="299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1834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年：巴贝奇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x-none">
                <a:latin typeface="Arial" panose="020B0604020202020204" pitchFamily="34" charset="0"/>
                <a:ea typeface="宋体" panose="02010600030101010101" pitchFamily="2" charset="-122"/>
              </a:rPr>
              <a:t>Charles Babbage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zh-CN" altLang="en-US" sz="2000" u="sng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分析机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的概念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----</a:t>
            </a:r>
            <a:r>
              <a:rPr lang="zh-CN" altLang="en-US" sz="2000" u="sng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可执行程序的机器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18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1805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年： 杰卡德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b="0" err="1">
                <a:latin typeface="Arial" panose="020B0604020202020204" pitchFamily="34" charset="0"/>
                <a:ea typeface="宋体" panose="02010600030101010101" pitchFamily="2" charset="-122"/>
              </a:rPr>
              <a:t>J.Jacquard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en-US" sz="2000" u="sng" err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打孔卡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，实践了</a:t>
            </a:r>
            <a:r>
              <a:rPr lang="zh-CN" altLang="en-US" sz="2000" u="sng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输入手段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问题</a:t>
            </a:r>
            <a:r>
              <a: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18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1854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年：布尔创立</a:t>
            </a:r>
            <a:r>
              <a:rPr lang="zh-CN" altLang="en-US" sz="2000" u="sng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布尔代数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，为</a:t>
            </a:r>
            <a:r>
              <a:rPr lang="zh-CN" altLang="en-US" sz="2000" u="sng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数字计算机的电路设计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提供了理论基础。</a:t>
            </a:r>
            <a:endParaRPr lang="zh-CN" altLang="en-US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… …(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请同学课后补充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88900" name="图片 14888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6075" y="850900"/>
            <a:ext cx="3409950" cy="2901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88901" name="图片 14889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075" y="3763963"/>
            <a:ext cx="3405188" cy="3094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88902" name="矩形 1488901"/>
          <p:cNvSpPr/>
          <p:nvPr/>
        </p:nvSpPr>
        <p:spPr>
          <a:xfrm>
            <a:off x="5835650" y="3522663"/>
            <a:ext cx="272415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000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巴贝奇差分机与分析机</a:t>
            </a:r>
            <a:endParaRPr lang="zh-CN" altLang="en-US" sz="2000" dirty="0">
              <a:solidFill>
                <a:srgbClr val="FFFFE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88903" name="图片 14889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350" y="4757738"/>
            <a:ext cx="1600200" cy="2114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88904" name="Text Box 16"/>
          <p:cNvSpPr txBox="1"/>
          <p:nvPr/>
        </p:nvSpPr>
        <p:spPr>
          <a:xfrm>
            <a:off x="163513" y="0"/>
            <a:ext cx="2566987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计算与自动计算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(4)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机械计算的探索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 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90946" name="直接连接符 1490945"/>
          <p:cNvSpPr/>
          <p:nvPr/>
        </p:nvSpPr>
        <p:spPr>
          <a:xfrm flipV="1">
            <a:off x="1331913" y="2032000"/>
            <a:ext cx="7812087" cy="3743325"/>
          </a:xfrm>
          <a:prstGeom prst="line">
            <a:avLst/>
          </a:prstGeom>
          <a:ln w="76200" cap="flat" cmpd="sng">
            <a:solidFill>
              <a:srgbClr val="CC0000"/>
            </a:solidFill>
            <a:prstDash val="solid"/>
            <a:headEnd type="none" w="med" len="med"/>
            <a:tailEnd type="triangle" w="med" len="med"/>
          </a:ln>
        </p:spPr>
      </p:sp>
      <p:pic>
        <p:nvPicPr>
          <p:cNvPr id="1490947" name="图片 1490946" descr="W020070212335618391849"/>
          <p:cNvPicPr>
            <a:picLocks noChangeAspect="1"/>
          </p:cNvPicPr>
          <p:nvPr/>
        </p:nvPicPr>
        <p:blipFill>
          <a:blip r:embed="rId1">
            <a:clrChange>
              <a:clrFrom>
                <a:srgbClr val="F6F8F7"/>
              </a:clrFrom>
              <a:clrTo>
                <a:srgbClr val="F6F8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875" y="5434013"/>
            <a:ext cx="1800225" cy="1062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90948" name="文本框 1490947"/>
          <p:cNvSpPr txBox="1"/>
          <p:nvPr/>
        </p:nvSpPr>
        <p:spPr>
          <a:xfrm>
            <a:off x="1943100" y="5862638"/>
            <a:ext cx="1584325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计算辅助工具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90949" name="图片 1490948" descr="leibniz-cal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788" y="4043363"/>
            <a:ext cx="2881312" cy="1233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90950" name="文本框 1490949"/>
          <p:cNvSpPr txBox="1"/>
          <p:nvPr/>
        </p:nvSpPr>
        <p:spPr>
          <a:xfrm>
            <a:off x="2735263" y="5051425"/>
            <a:ext cx="557688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Pascal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机械计算机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 sz="24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自动计算</a:t>
            </a:r>
            <a:r>
              <a:rPr lang="en-US" altLang="zh-CN" sz="20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--</a:t>
            </a:r>
            <a:r>
              <a:rPr lang="zh-CN" altLang="en-US" sz="20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固定的计算规则</a:t>
            </a:r>
            <a:endParaRPr lang="zh-CN" altLang="en-US" sz="2000" dirty="0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90951" name="Picture 4" descr="102976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538" y="2076450"/>
            <a:ext cx="1943100" cy="1936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90952" name="文本框 1490951"/>
          <p:cNvSpPr txBox="1"/>
          <p:nvPr/>
        </p:nvSpPr>
        <p:spPr>
          <a:xfrm>
            <a:off x="4102100" y="3951288"/>
            <a:ext cx="3705225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en-US" altLang="x-none">
                <a:latin typeface="Arial" panose="020B0604020202020204" pitchFamily="34" charset="0"/>
                <a:ea typeface="宋体" panose="02010600030101010101" pitchFamily="2" charset="-122"/>
              </a:rPr>
              <a:t>Babbage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机械计算机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en-US" altLang="zh-CN" sz="2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特定</a:t>
            </a:r>
            <a:r>
              <a:rPr lang="en-US" altLang="zh-CN" sz="2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程序 </a:t>
            </a:r>
            <a:r>
              <a:rPr lang="en-US" altLang="zh-CN" sz="20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--</a:t>
            </a:r>
            <a:r>
              <a:rPr lang="zh-CN" altLang="en-US" sz="20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可有限变化的计算规则</a:t>
            </a:r>
            <a:endParaRPr lang="zh-CN" altLang="en-US" sz="2000" dirty="0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90953" name="图片 1490952" descr="pgf04121307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3875" y="990600"/>
            <a:ext cx="1981200" cy="1854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90954" name="文本框 1490953"/>
          <p:cNvSpPr txBox="1"/>
          <p:nvPr/>
        </p:nvSpPr>
        <p:spPr>
          <a:xfrm>
            <a:off x="6429375" y="2824163"/>
            <a:ext cx="2701925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现代计算机：</a:t>
            </a:r>
            <a:r>
              <a:rPr lang="zh-CN" altLang="en-US" sz="20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一般程序</a:t>
            </a:r>
            <a:endParaRPr lang="zh-CN" altLang="en-US" sz="2000" dirty="0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ClrTx/>
            </a:pPr>
            <a:r>
              <a:rPr lang="en-US" altLang="zh-CN" sz="20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--</a:t>
            </a:r>
            <a:r>
              <a:rPr lang="zh-CN" altLang="en-US" sz="20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任意可变的计算规则</a:t>
            </a:r>
            <a:endParaRPr lang="zh-CN" altLang="en-US" sz="2000" dirty="0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90955" name="文本框 1490954"/>
          <p:cNvSpPr txBox="1"/>
          <p:nvPr/>
        </p:nvSpPr>
        <p:spPr>
          <a:xfrm>
            <a:off x="142875" y="1058863"/>
            <a:ext cx="5157788" cy="10414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lnSpc>
                <a:spcPct val="130000"/>
              </a:lnSpc>
              <a:buClrTx/>
            </a:pPr>
            <a:r>
              <a:rPr lang="zh-CN" altLang="en-US" sz="2400" b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机械计算的简要发展历程是怎样的？ </a:t>
            </a:r>
            <a:endParaRPr lang="zh-CN" altLang="en-US" sz="2400" b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buClrTx/>
              <a:buSzPct val="80000"/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从表示</a:t>
            </a:r>
            <a:r>
              <a:rPr lang="en-US" altLang="zh-CN" sz="2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自动存储</a:t>
            </a:r>
            <a:r>
              <a:rPr lang="en-US" altLang="zh-CN" sz="2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自动执行的角度</a:t>
            </a:r>
            <a:endParaRPr lang="zh-CN" altLang="en-US" sz="2400" dirty="0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90956" name="Text Box 16"/>
          <p:cNvSpPr txBox="1"/>
          <p:nvPr/>
        </p:nvSpPr>
        <p:spPr>
          <a:xfrm>
            <a:off x="163513" y="0"/>
            <a:ext cx="2566987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计算与自动计算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(4)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机械计算的探索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 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0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0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90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90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90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90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9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9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90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90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90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90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0950" grpId="0"/>
      <p:bldP spid="1490952" grpId="0"/>
      <p:bldP spid="14909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98786" name="图片 13987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7875" y="1195388"/>
            <a:ext cx="1306513" cy="1514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98787" name="图片 139878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8663" y="2665413"/>
            <a:ext cx="2528887" cy="3343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98788" name="图片 13987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725" y="2659063"/>
            <a:ext cx="1223963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98789" name="图片 139878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1763" y="2803525"/>
            <a:ext cx="2193925" cy="3148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98790" name="右箭头 1398789"/>
          <p:cNvSpPr/>
          <p:nvPr/>
        </p:nvSpPr>
        <p:spPr>
          <a:xfrm>
            <a:off x="3419475" y="3357563"/>
            <a:ext cx="935038" cy="647700"/>
          </a:xfrm>
          <a:prstGeom prst="rightArrow">
            <a:avLst>
              <a:gd name="adj1" fmla="val 53925"/>
              <a:gd name="adj2" fmla="val 50981"/>
            </a:avLst>
          </a:prstGeom>
          <a:solidFill>
            <a:srgbClr val="E6E6E6"/>
          </a:solidFill>
          <a:ln w="9525" cap="flat" cmpd="sng">
            <a:solidFill>
              <a:schemeClr val="tx1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398791" name="文本框 1398790"/>
          <p:cNvSpPr txBox="1"/>
          <p:nvPr/>
        </p:nvSpPr>
        <p:spPr>
          <a:xfrm>
            <a:off x="877888" y="4745038"/>
            <a:ext cx="221615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传统“计算机器”</a:t>
            </a:r>
            <a:endParaRPr lang="en-US" altLang="zh-CN" sz="20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98792" name="文本框 1398791"/>
          <p:cNvSpPr txBox="1"/>
          <p:nvPr/>
        </p:nvSpPr>
        <p:spPr>
          <a:xfrm>
            <a:off x="3327400" y="5992813"/>
            <a:ext cx="577215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多样化的</a:t>
            </a:r>
            <a:r>
              <a:rPr lang="en-US" altLang="zh-CN"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计算机器”，各种设备的“大脑”系统</a:t>
            </a:r>
            <a:endParaRPr lang="zh-CN" altLang="en-US" sz="20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98793" name="图片 1398792" descr="pgf04121306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8888" y="2924175"/>
            <a:ext cx="1812925" cy="1812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98794" name="Picture 7" descr="notebook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2349500"/>
            <a:ext cx="1873250" cy="1800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98795" name="图片 13987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5825" y="1557338"/>
            <a:ext cx="701675" cy="1195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98796" name="Text Box 16"/>
          <p:cNvSpPr txBox="1"/>
          <p:nvPr/>
        </p:nvSpPr>
        <p:spPr>
          <a:xfrm>
            <a:off x="163513" y="0"/>
            <a:ext cx="4021137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计算机是什么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(1)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计算机与各种设备中的计算机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398797" name="矩形 1398796"/>
          <p:cNvSpPr/>
          <p:nvPr/>
        </p:nvSpPr>
        <p:spPr>
          <a:xfrm>
            <a:off x="120650" y="976313"/>
            <a:ext cx="2622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  <a:buFont typeface="Wingdings" panose="05000000000000000000" pitchFamily="2" charset="2"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形形色色的计算机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92994" name="组合 1492993"/>
          <p:cNvGrpSpPr/>
          <p:nvPr/>
        </p:nvGrpSpPr>
        <p:grpSpPr>
          <a:xfrm>
            <a:off x="1268413" y="1535113"/>
            <a:ext cx="1425575" cy="1187450"/>
            <a:chOff x="486" y="2211"/>
            <a:chExt cx="898" cy="748"/>
          </a:xfrm>
        </p:grpSpPr>
        <p:sp>
          <p:nvSpPr>
            <p:cNvPr id="20" name="AutoShape 39"/>
            <p:cNvSpPr>
              <a:spLocks noChangeArrowheads="1"/>
            </p:cNvSpPr>
            <p:nvPr/>
          </p:nvSpPr>
          <p:spPr bwMode="gray">
            <a:xfrm>
              <a:off x="486" y="2211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Oval 40"/>
            <p:cNvSpPr>
              <a:spLocks noChangeArrowheads="1"/>
            </p:cNvSpPr>
            <p:nvPr/>
          </p:nvSpPr>
          <p:spPr bwMode="gray">
            <a:xfrm>
              <a:off x="560" y="2273"/>
              <a:ext cx="750" cy="625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Text Box 84"/>
            <p:cNvSpPr txBox="1">
              <a:spLocks noChangeArrowheads="1"/>
            </p:cNvSpPr>
            <p:nvPr/>
          </p:nvSpPr>
          <p:spPr bwMode="auto">
            <a:xfrm>
              <a:off x="563" y="2422"/>
              <a:ext cx="74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计算</a:t>
              </a:r>
              <a:endParaRPr lang="zh-CN" altLang="en-US" sz="28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492998" name="组合 1492997"/>
          <p:cNvGrpSpPr/>
          <p:nvPr/>
        </p:nvGrpSpPr>
        <p:grpSpPr>
          <a:xfrm>
            <a:off x="2713038" y="1535113"/>
            <a:ext cx="1425575" cy="1187450"/>
            <a:chOff x="1756" y="2240"/>
            <a:chExt cx="898" cy="748"/>
          </a:xfrm>
        </p:grpSpPr>
        <p:sp>
          <p:nvSpPr>
            <p:cNvPr id="2" name="AutoShape 39"/>
            <p:cNvSpPr>
              <a:spLocks noChangeArrowheads="1"/>
            </p:cNvSpPr>
            <p:nvPr/>
          </p:nvSpPr>
          <p:spPr bwMode="gray">
            <a:xfrm>
              <a:off x="1756" y="224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93000" name="Oval 40"/>
            <p:cNvSpPr/>
            <p:nvPr/>
          </p:nvSpPr>
          <p:spPr>
            <a:xfrm>
              <a:off x="1830" y="2302"/>
              <a:ext cx="750" cy="625"/>
            </a:xfrm>
            <a:prstGeom prst="ellipse">
              <a:avLst/>
            </a:prstGeom>
            <a:solidFill>
              <a:schemeClr val="accent2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" name="Text Box 84"/>
            <p:cNvSpPr txBox="1">
              <a:spLocks noChangeArrowheads="1"/>
            </p:cNvSpPr>
            <p:nvPr/>
          </p:nvSpPr>
          <p:spPr bwMode="auto">
            <a:xfrm>
              <a:off x="1833" y="2317"/>
              <a:ext cx="743" cy="59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机器计算</a:t>
              </a:r>
              <a:endParaRPr lang="zh-CN" altLang="en-US" sz="28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493002" name="右箭头 1493001"/>
          <p:cNvSpPr/>
          <p:nvPr/>
        </p:nvSpPr>
        <p:spPr>
          <a:xfrm>
            <a:off x="4194175" y="1990725"/>
            <a:ext cx="817563" cy="277813"/>
          </a:xfrm>
          <a:prstGeom prst="rightArrow">
            <a:avLst>
              <a:gd name="adj1" fmla="val 50000"/>
              <a:gd name="adj2" fmla="val 73571"/>
            </a:avLst>
          </a:prstGeom>
          <a:solidFill>
            <a:schemeClr val="tx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493003" name="组合 1493002"/>
          <p:cNvGrpSpPr/>
          <p:nvPr/>
        </p:nvGrpSpPr>
        <p:grpSpPr>
          <a:xfrm>
            <a:off x="5030788" y="1535113"/>
            <a:ext cx="1425575" cy="1187450"/>
            <a:chOff x="3448" y="2210"/>
            <a:chExt cx="898" cy="748"/>
          </a:xfrm>
        </p:grpSpPr>
        <p:sp>
          <p:nvSpPr>
            <p:cNvPr id="4" name="AutoShape 39"/>
            <p:cNvSpPr>
              <a:spLocks noChangeArrowheads="1"/>
            </p:cNvSpPr>
            <p:nvPr/>
          </p:nvSpPr>
          <p:spPr bwMode="gray">
            <a:xfrm>
              <a:off x="3448" y="221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93005" name="Oval 40"/>
            <p:cNvSpPr/>
            <p:nvPr/>
          </p:nvSpPr>
          <p:spPr>
            <a:xfrm>
              <a:off x="3522" y="2272"/>
              <a:ext cx="750" cy="625"/>
            </a:xfrm>
            <a:prstGeom prst="ellipse">
              <a:avLst/>
            </a:prstGeom>
            <a:solidFill>
              <a:srgbClr val="009900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" name="Text Box 84"/>
            <p:cNvSpPr txBox="1">
              <a:spLocks noChangeArrowheads="1"/>
            </p:cNvSpPr>
            <p:nvPr/>
          </p:nvSpPr>
          <p:spPr bwMode="auto">
            <a:xfrm>
              <a:off x="3525" y="2421"/>
              <a:ext cx="74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程序</a:t>
              </a:r>
              <a:r>
                <a:rPr lang="en-US" altLang="zh-CN" sz="2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? </a:t>
              </a:r>
              <a:endParaRPr lang="en-US" altLang="zh-CN" sz="28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493007" name="Text Box 16"/>
          <p:cNvSpPr txBox="1"/>
          <p:nvPr/>
        </p:nvSpPr>
        <p:spPr>
          <a:xfrm>
            <a:off x="163513" y="0"/>
            <a:ext cx="1962150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计算与自动计算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(5)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小结 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grpSp>
        <p:nvGrpSpPr>
          <p:cNvPr id="1493008" name="组合 1493007"/>
          <p:cNvGrpSpPr/>
          <p:nvPr/>
        </p:nvGrpSpPr>
        <p:grpSpPr>
          <a:xfrm>
            <a:off x="6497638" y="1535113"/>
            <a:ext cx="1425575" cy="1187450"/>
            <a:chOff x="4140" y="2220"/>
            <a:chExt cx="898" cy="748"/>
          </a:xfrm>
        </p:grpSpPr>
        <p:sp>
          <p:nvSpPr>
            <p:cNvPr id="6" name="AutoShape 39"/>
            <p:cNvSpPr>
              <a:spLocks noChangeArrowheads="1"/>
            </p:cNvSpPr>
            <p:nvPr/>
          </p:nvSpPr>
          <p:spPr bwMode="gray">
            <a:xfrm>
              <a:off x="4140" y="222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93010" name="Oval 40"/>
            <p:cNvSpPr/>
            <p:nvPr/>
          </p:nvSpPr>
          <p:spPr>
            <a:xfrm>
              <a:off x="4214" y="2282"/>
              <a:ext cx="750" cy="625"/>
            </a:xfrm>
            <a:prstGeom prst="ellipse">
              <a:avLst/>
            </a:prstGeom>
            <a:solidFill>
              <a:srgbClr val="669900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Text Box 84"/>
            <p:cNvSpPr txBox="1">
              <a:spLocks noChangeArrowheads="1"/>
            </p:cNvSpPr>
            <p:nvPr/>
          </p:nvSpPr>
          <p:spPr bwMode="auto">
            <a:xfrm>
              <a:off x="4217" y="2335"/>
              <a:ext cx="743" cy="51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4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程序自动执行</a:t>
              </a:r>
              <a:r>
                <a:rPr lang="en-US" altLang="zh-CN" sz="24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? </a:t>
              </a:r>
              <a:endParaRPr lang="en-US" altLang="zh-CN" sz="24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493012" name="组合 1493011"/>
          <p:cNvGrpSpPr/>
          <p:nvPr/>
        </p:nvGrpSpPr>
        <p:grpSpPr>
          <a:xfrm>
            <a:off x="1925638" y="3294063"/>
            <a:ext cx="1425575" cy="1187450"/>
            <a:chOff x="486" y="2211"/>
            <a:chExt cx="898" cy="748"/>
          </a:xfrm>
        </p:grpSpPr>
        <p:sp>
          <p:nvSpPr>
            <p:cNvPr id="8" name="AutoShape 39"/>
            <p:cNvSpPr>
              <a:spLocks noChangeArrowheads="1"/>
            </p:cNvSpPr>
            <p:nvPr/>
          </p:nvSpPr>
          <p:spPr bwMode="gray">
            <a:xfrm>
              <a:off x="486" y="2211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" name="Oval 40"/>
            <p:cNvSpPr>
              <a:spLocks noChangeArrowheads="1"/>
            </p:cNvSpPr>
            <p:nvPr/>
          </p:nvSpPr>
          <p:spPr bwMode="gray">
            <a:xfrm>
              <a:off x="560" y="2273"/>
              <a:ext cx="750" cy="625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" name="Text Box 84"/>
            <p:cNvSpPr txBox="1">
              <a:spLocks noChangeArrowheads="1"/>
            </p:cNvSpPr>
            <p:nvPr/>
          </p:nvSpPr>
          <p:spPr bwMode="auto">
            <a:xfrm>
              <a:off x="563" y="2422"/>
              <a:ext cx="74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数据</a:t>
              </a:r>
              <a:endParaRPr lang="zh-CN" altLang="en-US" sz="28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493016" name="组合 1493015"/>
          <p:cNvGrpSpPr/>
          <p:nvPr/>
        </p:nvGrpSpPr>
        <p:grpSpPr>
          <a:xfrm>
            <a:off x="1925638" y="4616450"/>
            <a:ext cx="1425575" cy="1187450"/>
            <a:chOff x="1756" y="2240"/>
            <a:chExt cx="898" cy="748"/>
          </a:xfrm>
        </p:grpSpPr>
        <p:sp>
          <p:nvSpPr>
            <p:cNvPr id="11" name="AutoShape 39"/>
            <p:cNvSpPr>
              <a:spLocks noChangeArrowheads="1"/>
            </p:cNvSpPr>
            <p:nvPr/>
          </p:nvSpPr>
          <p:spPr bwMode="gray">
            <a:xfrm>
              <a:off x="1756" y="224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93018" name="Oval 40"/>
            <p:cNvSpPr/>
            <p:nvPr/>
          </p:nvSpPr>
          <p:spPr>
            <a:xfrm>
              <a:off x="1830" y="2302"/>
              <a:ext cx="750" cy="625"/>
            </a:xfrm>
            <a:prstGeom prst="ellipse">
              <a:avLst/>
            </a:prstGeom>
            <a:solidFill>
              <a:schemeClr val="accent2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Text Box 84"/>
            <p:cNvSpPr txBox="1">
              <a:spLocks noChangeArrowheads="1"/>
            </p:cNvSpPr>
            <p:nvPr/>
          </p:nvSpPr>
          <p:spPr bwMode="auto">
            <a:xfrm>
              <a:off x="1833" y="2317"/>
              <a:ext cx="743" cy="59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计算规则</a:t>
              </a:r>
              <a:endParaRPr lang="zh-CN" altLang="en-US" sz="28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493020" name="右箭头 1493019"/>
          <p:cNvSpPr/>
          <p:nvPr/>
        </p:nvSpPr>
        <p:spPr>
          <a:xfrm>
            <a:off x="3690938" y="4052888"/>
            <a:ext cx="817562" cy="277812"/>
          </a:xfrm>
          <a:prstGeom prst="rightArrow">
            <a:avLst>
              <a:gd name="adj1" fmla="val 50000"/>
              <a:gd name="adj2" fmla="val 73571"/>
            </a:avLst>
          </a:prstGeom>
          <a:solidFill>
            <a:schemeClr val="tx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493021" name="组合 1493020"/>
          <p:cNvGrpSpPr/>
          <p:nvPr/>
        </p:nvGrpSpPr>
        <p:grpSpPr>
          <a:xfrm>
            <a:off x="4518025" y="3595688"/>
            <a:ext cx="1425575" cy="1187450"/>
            <a:chOff x="3448" y="2210"/>
            <a:chExt cx="898" cy="748"/>
          </a:xfrm>
        </p:grpSpPr>
        <p:sp>
          <p:nvSpPr>
            <p:cNvPr id="13" name="AutoShape 39"/>
            <p:cNvSpPr>
              <a:spLocks noChangeArrowheads="1"/>
            </p:cNvSpPr>
            <p:nvPr/>
          </p:nvSpPr>
          <p:spPr bwMode="gray">
            <a:xfrm>
              <a:off x="3448" y="221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93023" name="Oval 40"/>
            <p:cNvSpPr/>
            <p:nvPr/>
          </p:nvSpPr>
          <p:spPr>
            <a:xfrm>
              <a:off x="3522" y="2272"/>
              <a:ext cx="750" cy="625"/>
            </a:xfrm>
            <a:prstGeom prst="ellipse">
              <a:avLst/>
            </a:prstGeom>
            <a:solidFill>
              <a:srgbClr val="009900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Text Box 84"/>
            <p:cNvSpPr txBox="1">
              <a:spLocks noChangeArrowheads="1"/>
            </p:cNvSpPr>
            <p:nvPr/>
          </p:nvSpPr>
          <p:spPr bwMode="auto">
            <a:xfrm>
              <a:off x="3525" y="2421"/>
              <a:ext cx="74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表示</a:t>
              </a:r>
              <a:r>
                <a:rPr lang="en-US" altLang="zh-CN" sz="2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? </a:t>
              </a:r>
              <a:endParaRPr lang="en-US" altLang="zh-CN" sz="28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493025" name="组合 1493024"/>
          <p:cNvGrpSpPr/>
          <p:nvPr/>
        </p:nvGrpSpPr>
        <p:grpSpPr>
          <a:xfrm>
            <a:off x="5997575" y="3597275"/>
            <a:ext cx="1425575" cy="1187450"/>
            <a:chOff x="4140" y="2220"/>
            <a:chExt cx="898" cy="748"/>
          </a:xfrm>
        </p:grpSpPr>
        <p:sp>
          <p:nvSpPr>
            <p:cNvPr id="15" name="AutoShape 39"/>
            <p:cNvSpPr>
              <a:spLocks noChangeArrowheads="1"/>
            </p:cNvSpPr>
            <p:nvPr/>
          </p:nvSpPr>
          <p:spPr bwMode="gray">
            <a:xfrm>
              <a:off x="4140" y="222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93027" name="Oval 40"/>
            <p:cNvSpPr/>
            <p:nvPr/>
          </p:nvSpPr>
          <p:spPr>
            <a:xfrm>
              <a:off x="4214" y="2282"/>
              <a:ext cx="750" cy="625"/>
            </a:xfrm>
            <a:prstGeom prst="ellipse">
              <a:avLst/>
            </a:prstGeom>
            <a:solidFill>
              <a:srgbClr val="669900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Text Box 84"/>
            <p:cNvSpPr txBox="1">
              <a:spLocks noChangeArrowheads="1"/>
            </p:cNvSpPr>
            <p:nvPr/>
          </p:nvSpPr>
          <p:spPr bwMode="auto">
            <a:xfrm>
              <a:off x="4217" y="2335"/>
              <a:ext cx="743" cy="51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4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自动 存取</a:t>
              </a:r>
              <a:r>
                <a:rPr lang="en-US" altLang="zh-CN" sz="24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?</a:t>
              </a:r>
              <a:endParaRPr lang="en-US" altLang="zh-CN" sz="24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493029" name="组合 1493028"/>
          <p:cNvGrpSpPr/>
          <p:nvPr/>
        </p:nvGrpSpPr>
        <p:grpSpPr>
          <a:xfrm>
            <a:off x="5256213" y="4616450"/>
            <a:ext cx="1425575" cy="1187450"/>
            <a:chOff x="4140" y="2220"/>
            <a:chExt cx="898" cy="748"/>
          </a:xfrm>
        </p:grpSpPr>
        <p:sp>
          <p:nvSpPr>
            <p:cNvPr id="18" name="AutoShape 39"/>
            <p:cNvSpPr>
              <a:spLocks noChangeArrowheads="1"/>
            </p:cNvSpPr>
            <p:nvPr/>
          </p:nvSpPr>
          <p:spPr bwMode="gray">
            <a:xfrm>
              <a:off x="4140" y="222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93031" name="Oval 40"/>
            <p:cNvSpPr/>
            <p:nvPr/>
          </p:nvSpPr>
          <p:spPr>
            <a:xfrm>
              <a:off x="4214" y="2282"/>
              <a:ext cx="750" cy="625"/>
            </a:xfrm>
            <a:prstGeom prst="ellipse">
              <a:avLst/>
            </a:prstGeom>
            <a:solidFill>
              <a:srgbClr val="669900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Text Box 84"/>
            <p:cNvSpPr txBox="1">
              <a:spLocks noChangeArrowheads="1"/>
            </p:cNvSpPr>
            <p:nvPr/>
          </p:nvSpPr>
          <p:spPr bwMode="auto">
            <a:xfrm>
              <a:off x="4217" y="2335"/>
              <a:ext cx="743" cy="51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4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自动 执行</a:t>
              </a:r>
              <a:r>
                <a:rPr lang="en-US" altLang="zh-CN" sz="24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?</a:t>
              </a:r>
              <a:endParaRPr lang="en-US" altLang="zh-CN" sz="24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493033" name="右大括号 1493032"/>
          <p:cNvSpPr/>
          <p:nvPr/>
        </p:nvSpPr>
        <p:spPr>
          <a:xfrm>
            <a:off x="3525838" y="3546475"/>
            <a:ext cx="250825" cy="1509713"/>
          </a:xfrm>
          <a:prstGeom prst="rightBrace">
            <a:avLst>
              <a:gd name="adj1" fmla="val 50158"/>
              <a:gd name="adj2" fmla="val 41324"/>
            </a:avLst>
          </a:prstGeom>
          <a:noFill/>
          <a:ln w="762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493034" name="右箭头 1493033"/>
          <p:cNvSpPr/>
          <p:nvPr/>
        </p:nvSpPr>
        <p:spPr>
          <a:xfrm>
            <a:off x="3548063" y="5157788"/>
            <a:ext cx="1665287" cy="277812"/>
          </a:xfrm>
          <a:prstGeom prst="rightArrow">
            <a:avLst>
              <a:gd name="adj1" fmla="val 30287"/>
              <a:gd name="adj2" fmla="val 92578"/>
            </a:avLst>
          </a:prstGeom>
          <a:solidFill>
            <a:schemeClr val="tx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15522" name="Text Box 16"/>
          <p:cNvSpPr txBox="1"/>
          <p:nvPr/>
        </p:nvSpPr>
        <p:spPr>
          <a:xfrm>
            <a:off x="163513" y="0"/>
            <a:ext cx="3513137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电子自动计算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元器件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(1)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自动计算需要解决的问题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grpSp>
        <p:nvGrpSpPr>
          <p:cNvPr id="1515523" name="组合 1515522"/>
          <p:cNvGrpSpPr/>
          <p:nvPr/>
        </p:nvGrpSpPr>
        <p:grpSpPr>
          <a:xfrm>
            <a:off x="1557338" y="1633538"/>
            <a:ext cx="1425575" cy="1187450"/>
            <a:chOff x="486" y="2211"/>
            <a:chExt cx="898" cy="748"/>
          </a:xfrm>
        </p:grpSpPr>
        <p:sp>
          <p:nvSpPr>
            <p:cNvPr id="20" name="AutoShape 39"/>
            <p:cNvSpPr>
              <a:spLocks noChangeArrowheads="1"/>
            </p:cNvSpPr>
            <p:nvPr/>
          </p:nvSpPr>
          <p:spPr bwMode="gray">
            <a:xfrm>
              <a:off x="486" y="2211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Oval 40"/>
            <p:cNvSpPr>
              <a:spLocks noChangeArrowheads="1"/>
            </p:cNvSpPr>
            <p:nvPr/>
          </p:nvSpPr>
          <p:spPr bwMode="gray">
            <a:xfrm>
              <a:off x="560" y="2273"/>
              <a:ext cx="750" cy="625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Text Box 84"/>
            <p:cNvSpPr txBox="1">
              <a:spLocks noChangeArrowheads="1"/>
            </p:cNvSpPr>
            <p:nvPr/>
          </p:nvSpPr>
          <p:spPr bwMode="auto">
            <a:xfrm>
              <a:off x="563" y="2422"/>
              <a:ext cx="74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数据</a:t>
              </a:r>
              <a:endParaRPr lang="zh-CN" altLang="en-US" sz="28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515527" name="组合 1515526"/>
          <p:cNvGrpSpPr/>
          <p:nvPr/>
        </p:nvGrpSpPr>
        <p:grpSpPr>
          <a:xfrm>
            <a:off x="1557338" y="2955925"/>
            <a:ext cx="1425575" cy="1187450"/>
            <a:chOff x="1756" y="2240"/>
            <a:chExt cx="898" cy="748"/>
          </a:xfrm>
        </p:grpSpPr>
        <p:sp>
          <p:nvSpPr>
            <p:cNvPr id="2" name="AutoShape 39"/>
            <p:cNvSpPr>
              <a:spLocks noChangeArrowheads="1"/>
            </p:cNvSpPr>
            <p:nvPr/>
          </p:nvSpPr>
          <p:spPr bwMode="gray">
            <a:xfrm>
              <a:off x="1756" y="224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15529" name="Oval 40"/>
            <p:cNvSpPr/>
            <p:nvPr/>
          </p:nvSpPr>
          <p:spPr>
            <a:xfrm>
              <a:off x="1830" y="2302"/>
              <a:ext cx="750" cy="625"/>
            </a:xfrm>
            <a:prstGeom prst="ellipse">
              <a:avLst/>
            </a:prstGeom>
            <a:solidFill>
              <a:schemeClr val="accent2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" name="Text Box 84"/>
            <p:cNvSpPr txBox="1">
              <a:spLocks noChangeArrowheads="1"/>
            </p:cNvSpPr>
            <p:nvPr/>
          </p:nvSpPr>
          <p:spPr bwMode="auto">
            <a:xfrm>
              <a:off x="1833" y="2317"/>
              <a:ext cx="743" cy="59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计算规则</a:t>
              </a:r>
              <a:endParaRPr lang="zh-CN" altLang="en-US" sz="28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515531" name="右箭头 1515530"/>
          <p:cNvSpPr/>
          <p:nvPr/>
        </p:nvSpPr>
        <p:spPr>
          <a:xfrm>
            <a:off x="3322638" y="2392363"/>
            <a:ext cx="817562" cy="277812"/>
          </a:xfrm>
          <a:prstGeom prst="rightArrow">
            <a:avLst>
              <a:gd name="adj1" fmla="val 50000"/>
              <a:gd name="adj2" fmla="val 73571"/>
            </a:avLst>
          </a:prstGeom>
          <a:solidFill>
            <a:schemeClr val="tx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515532" name="组合 1515531"/>
          <p:cNvGrpSpPr/>
          <p:nvPr/>
        </p:nvGrpSpPr>
        <p:grpSpPr>
          <a:xfrm>
            <a:off x="4149725" y="1935163"/>
            <a:ext cx="1425575" cy="1187450"/>
            <a:chOff x="3448" y="2210"/>
            <a:chExt cx="898" cy="748"/>
          </a:xfrm>
        </p:grpSpPr>
        <p:sp>
          <p:nvSpPr>
            <p:cNvPr id="4" name="AutoShape 39"/>
            <p:cNvSpPr>
              <a:spLocks noChangeArrowheads="1"/>
            </p:cNvSpPr>
            <p:nvPr/>
          </p:nvSpPr>
          <p:spPr bwMode="gray">
            <a:xfrm>
              <a:off x="3448" y="221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15534" name="Oval 40"/>
            <p:cNvSpPr/>
            <p:nvPr/>
          </p:nvSpPr>
          <p:spPr>
            <a:xfrm>
              <a:off x="3522" y="2272"/>
              <a:ext cx="750" cy="625"/>
            </a:xfrm>
            <a:prstGeom prst="ellipse">
              <a:avLst/>
            </a:prstGeom>
            <a:solidFill>
              <a:srgbClr val="009900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" name="Text Box 84"/>
            <p:cNvSpPr txBox="1">
              <a:spLocks noChangeArrowheads="1"/>
            </p:cNvSpPr>
            <p:nvPr/>
          </p:nvSpPr>
          <p:spPr bwMode="auto">
            <a:xfrm>
              <a:off x="3525" y="2421"/>
              <a:ext cx="74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表示</a:t>
              </a:r>
              <a:r>
                <a:rPr lang="en-US" altLang="zh-CN" sz="2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? </a:t>
              </a:r>
              <a:endParaRPr lang="en-US" altLang="zh-CN" sz="28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515536" name="组合 1515535"/>
          <p:cNvGrpSpPr/>
          <p:nvPr/>
        </p:nvGrpSpPr>
        <p:grpSpPr>
          <a:xfrm>
            <a:off x="5629275" y="1936750"/>
            <a:ext cx="1425575" cy="1187450"/>
            <a:chOff x="4140" y="2220"/>
            <a:chExt cx="898" cy="748"/>
          </a:xfrm>
        </p:grpSpPr>
        <p:sp>
          <p:nvSpPr>
            <p:cNvPr id="6" name="AutoShape 39"/>
            <p:cNvSpPr>
              <a:spLocks noChangeArrowheads="1"/>
            </p:cNvSpPr>
            <p:nvPr/>
          </p:nvSpPr>
          <p:spPr bwMode="gray">
            <a:xfrm>
              <a:off x="4140" y="222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15538" name="Oval 40"/>
            <p:cNvSpPr/>
            <p:nvPr/>
          </p:nvSpPr>
          <p:spPr>
            <a:xfrm>
              <a:off x="4214" y="2282"/>
              <a:ext cx="750" cy="625"/>
            </a:xfrm>
            <a:prstGeom prst="ellipse">
              <a:avLst/>
            </a:prstGeom>
            <a:solidFill>
              <a:srgbClr val="669900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Text Box 84"/>
            <p:cNvSpPr txBox="1">
              <a:spLocks noChangeArrowheads="1"/>
            </p:cNvSpPr>
            <p:nvPr/>
          </p:nvSpPr>
          <p:spPr bwMode="auto">
            <a:xfrm>
              <a:off x="4217" y="2335"/>
              <a:ext cx="743" cy="51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4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自动 存取</a:t>
              </a:r>
              <a:r>
                <a:rPr lang="en-US" altLang="zh-CN" sz="24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?</a:t>
              </a:r>
              <a:endParaRPr lang="en-US" altLang="zh-CN" sz="24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515540" name="组合 1515539"/>
          <p:cNvGrpSpPr/>
          <p:nvPr/>
        </p:nvGrpSpPr>
        <p:grpSpPr>
          <a:xfrm>
            <a:off x="4887913" y="2955925"/>
            <a:ext cx="1425575" cy="1187450"/>
            <a:chOff x="4140" y="2220"/>
            <a:chExt cx="898" cy="748"/>
          </a:xfrm>
        </p:grpSpPr>
        <p:sp>
          <p:nvSpPr>
            <p:cNvPr id="8" name="AutoShape 39"/>
            <p:cNvSpPr>
              <a:spLocks noChangeArrowheads="1"/>
            </p:cNvSpPr>
            <p:nvPr/>
          </p:nvSpPr>
          <p:spPr bwMode="gray">
            <a:xfrm>
              <a:off x="4140" y="222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15542" name="Oval 40"/>
            <p:cNvSpPr/>
            <p:nvPr/>
          </p:nvSpPr>
          <p:spPr>
            <a:xfrm>
              <a:off x="4214" y="2282"/>
              <a:ext cx="750" cy="625"/>
            </a:xfrm>
            <a:prstGeom prst="ellipse">
              <a:avLst/>
            </a:prstGeom>
            <a:solidFill>
              <a:srgbClr val="669900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" name="Text Box 84"/>
            <p:cNvSpPr txBox="1">
              <a:spLocks noChangeArrowheads="1"/>
            </p:cNvSpPr>
            <p:nvPr/>
          </p:nvSpPr>
          <p:spPr bwMode="auto">
            <a:xfrm>
              <a:off x="4217" y="2335"/>
              <a:ext cx="743" cy="51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4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自动 执行</a:t>
              </a:r>
              <a:r>
                <a:rPr lang="en-US" altLang="zh-CN" sz="24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?</a:t>
              </a:r>
              <a:endParaRPr lang="en-US" altLang="zh-CN" sz="24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515544" name="右大括号 1515543"/>
          <p:cNvSpPr/>
          <p:nvPr/>
        </p:nvSpPr>
        <p:spPr>
          <a:xfrm>
            <a:off x="3157538" y="1885950"/>
            <a:ext cx="250825" cy="1509713"/>
          </a:xfrm>
          <a:prstGeom prst="rightBrace">
            <a:avLst>
              <a:gd name="adj1" fmla="val 50158"/>
              <a:gd name="adj2" fmla="val 41324"/>
            </a:avLst>
          </a:prstGeom>
          <a:noFill/>
          <a:ln w="762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515545" name="右箭头 1515544"/>
          <p:cNvSpPr/>
          <p:nvPr/>
        </p:nvSpPr>
        <p:spPr>
          <a:xfrm>
            <a:off x="3179763" y="3497263"/>
            <a:ext cx="1665287" cy="277812"/>
          </a:xfrm>
          <a:prstGeom prst="rightArrow">
            <a:avLst>
              <a:gd name="adj1" fmla="val 30287"/>
              <a:gd name="adj2" fmla="val 92578"/>
            </a:avLst>
          </a:prstGeom>
          <a:solidFill>
            <a:schemeClr val="tx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15546" name="左大括号 1515545"/>
          <p:cNvSpPr/>
          <p:nvPr/>
        </p:nvSpPr>
        <p:spPr>
          <a:xfrm rot="-5400000">
            <a:off x="5584825" y="3178175"/>
            <a:ext cx="254000" cy="2411413"/>
          </a:xfrm>
          <a:prstGeom prst="leftBrace">
            <a:avLst>
              <a:gd name="adj1" fmla="val 79114"/>
              <a:gd name="adj2" fmla="val 50000"/>
            </a:avLst>
          </a:prstGeom>
          <a:noFill/>
          <a:ln w="762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515547" name="文本框 1515546"/>
          <p:cNvSpPr txBox="1"/>
          <p:nvPr/>
        </p:nvSpPr>
        <p:spPr>
          <a:xfrm>
            <a:off x="4464050" y="4581525"/>
            <a:ext cx="26050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二进制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vs.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十进制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15548" name="文本框 1515547"/>
          <p:cNvSpPr txBox="1"/>
          <p:nvPr/>
        </p:nvSpPr>
        <p:spPr>
          <a:xfrm>
            <a:off x="4476750" y="5572125"/>
            <a:ext cx="25701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由 元器件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到 系统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15549" name="下箭头 1515548"/>
          <p:cNvSpPr/>
          <p:nvPr/>
        </p:nvSpPr>
        <p:spPr>
          <a:xfrm>
            <a:off x="5659438" y="5068888"/>
            <a:ext cx="225425" cy="503237"/>
          </a:xfrm>
          <a:prstGeom prst="downArrow">
            <a:avLst>
              <a:gd name="adj1" fmla="val 50000"/>
              <a:gd name="adj2" fmla="val 55809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17570" name="文本框 1517569"/>
          <p:cNvSpPr txBox="1"/>
          <p:nvPr/>
        </p:nvSpPr>
        <p:spPr>
          <a:xfrm>
            <a:off x="138113" y="954088"/>
            <a:ext cx="3232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zh-CN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电子管时代的计算机器</a:t>
            </a:r>
            <a:endParaRPr lang="en-US" altLang="zh-CN" sz="2400" b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pic>
        <p:nvPicPr>
          <p:cNvPr id="1517571" name="图片 1517570" descr="第一只电子管 （真空二极管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1924050"/>
            <a:ext cx="1593850" cy="2232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17572" name="图片 1517571" descr="图说电脑历史 | Jandan.ne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363" y="4492625"/>
            <a:ext cx="3671887" cy="2016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17573" name="图片 1517572" descr="ENIAC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0" y="1916113"/>
            <a:ext cx="3597275" cy="2309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17574" name="矩形 1517573"/>
          <p:cNvSpPr/>
          <p:nvPr/>
        </p:nvSpPr>
        <p:spPr>
          <a:xfrm>
            <a:off x="971550" y="4157663"/>
            <a:ext cx="1979613" cy="581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人类第一只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电子管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真空二极管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),1895</a:t>
            </a:r>
            <a:endParaRPr lang="zh-CN" altLang="en-US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17575" name="矩形 1517574"/>
          <p:cNvSpPr/>
          <p:nvPr/>
        </p:nvSpPr>
        <p:spPr>
          <a:xfrm>
            <a:off x="3924300" y="4221163"/>
            <a:ext cx="4248150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电子管计算机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ENIAC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,1946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年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,17468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只电子管</a:t>
            </a:r>
            <a:endParaRPr lang="en-US" altLang="zh-CN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17576" name="Text Box 16"/>
          <p:cNvSpPr txBox="1"/>
          <p:nvPr/>
        </p:nvSpPr>
        <p:spPr>
          <a:xfrm>
            <a:off x="163513" y="0"/>
            <a:ext cx="386556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电子自动计算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元器件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(2)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电子自动计算的突破在哪里？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517577" name="文本框 1517576"/>
          <p:cNvSpPr txBox="1"/>
          <p:nvPr/>
        </p:nvSpPr>
        <p:spPr>
          <a:xfrm>
            <a:off x="720725" y="4989513"/>
            <a:ext cx="2255838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存储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的元器件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19618" name="文本框 1519617"/>
          <p:cNvSpPr txBox="1"/>
          <p:nvPr/>
        </p:nvSpPr>
        <p:spPr>
          <a:xfrm>
            <a:off x="152400" y="954088"/>
            <a:ext cx="3232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zh-CN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电子管时代的计算机器</a:t>
            </a:r>
            <a:endParaRPr lang="en-US" altLang="zh-CN" sz="2400" b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pic>
        <p:nvPicPr>
          <p:cNvPr id="1519619" name="图片 1519618" descr="ia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7900" y="4468813"/>
            <a:ext cx="4135438" cy="2022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19620" name="文本框 1519619"/>
          <p:cNvSpPr txBox="1"/>
          <p:nvPr/>
        </p:nvSpPr>
        <p:spPr>
          <a:xfrm>
            <a:off x="152400" y="1530350"/>
            <a:ext cx="4203700" cy="1974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zh-CN" sz="2000" u="sng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冯.诺伊曼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zh-CN" b="0" dirty="0">
                <a:latin typeface="Arial" panose="020B0604020202020204" pitchFamily="34" charset="0"/>
                <a:ea typeface="宋体" panose="02010600030101010101" pitchFamily="2" charset="-122"/>
              </a:rPr>
              <a:t>Von Neumann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zh-CN" b="0" dirty="0">
                <a:latin typeface="Arial" panose="020B0604020202020204" pitchFamily="34" charset="0"/>
                <a:ea typeface="宋体" panose="02010600030101010101" pitchFamily="2" charset="-122"/>
              </a:rPr>
              <a:t>电子计算机EDVAC问世</a:t>
            </a:r>
            <a:endParaRPr lang="zh-CN" altLang="en-US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将</a:t>
            </a:r>
            <a:r>
              <a:rPr lang="zh-CN" altLang="en-US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运算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zh-CN" altLang="en-US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存储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分离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zh-CN" altLang="zh-CN" b="0" dirty="0">
                <a:latin typeface="Arial" panose="020B0604020202020204" pitchFamily="34" charset="0"/>
                <a:ea typeface="宋体" panose="02010600030101010101" pitchFamily="2" charset="-122"/>
              </a:rPr>
              <a:t>运算速度却比拥有18000个电子管的“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ENIAC</a:t>
            </a:r>
            <a:r>
              <a:rPr lang="zh-CN" altLang="zh-CN" b="0" dirty="0">
                <a:latin typeface="Arial" panose="020B0604020202020204" pitchFamily="34" charset="0"/>
                <a:ea typeface="宋体" panose="02010600030101010101" pitchFamily="2" charset="-122"/>
              </a:rPr>
              <a:t>”提高了10倍</a:t>
            </a:r>
            <a:endParaRPr lang="zh-CN" altLang="en-US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结构上的创新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：“</a:t>
            </a:r>
            <a:r>
              <a:rPr lang="zh-CN" altLang="en-US" sz="2000" u="sng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冯</a:t>
            </a:r>
            <a:r>
              <a:rPr lang="zh-CN" altLang="zh-CN" sz="2000" u="sng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zh-CN" altLang="en-US" sz="2000" u="sng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诺伊曼计算机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”。</a:t>
            </a:r>
            <a:endParaRPr lang="en-US" altLang="zh-CN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19621" name="图片 15196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138" y="1614488"/>
            <a:ext cx="4130675" cy="28003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519622" name="组合 1519621"/>
          <p:cNvGrpSpPr/>
          <p:nvPr/>
        </p:nvGrpSpPr>
        <p:grpSpPr>
          <a:xfrm>
            <a:off x="1654175" y="5148263"/>
            <a:ext cx="3095625" cy="1362075"/>
            <a:chOff x="1042" y="3243"/>
            <a:chExt cx="1950" cy="858"/>
          </a:xfrm>
        </p:grpSpPr>
        <p:sp>
          <p:nvSpPr>
            <p:cNvPr id="1519623" name="文本框 1519622"/>
            <p:cNvSpPr txBox="1"/>
            <p:nvPr/>
          </p:nvSpPr>
          <p:spPr>
            <a:xfrm>
              <a:off x="1425" y="3243"/>
              <a:ext cx="1567" cy="858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30000"/>
                </a:lnSpc>
                <a:buClrTx/>
              </a:pPr>
              <a:r>
                <a:rPr lang="zh-CN" altLang="en-US" dirty="0">
                  <a:solidFill>
                    <a:srgbClr val="FFFFE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运算规则和数据是否可事先存储于存储器中，以便机器连续的执行呢？</a:t>
              </a:r>
              <a:endPara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lnSpc>
                  <a:spcPct val="130000"/>
                </a:lnSpc>
                <a:buClrTx/>
              </a:pPr>
              <a:r>
                <a:rPr lang="zh-CN" altLang="en-US" dirty="0">
                  <a:solidFill>
                    <a:srgbClr val="FFFFE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运算和存储怎样分离呢？</a:t>
              </a:r>
              <a:endPara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19624" name="文本框 1519623"/>
            <p:cNvSpPr txBox="1"/>
            <p:nvPr/>
          </p:nvSpPr>
          <p:spPr>
            <a:xfrm>
              <a:off x="1042" y="3328"/>
              <a:ext cx="409" cy="6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en-US" altLang="zh-CN" sz="6000">
                  <a:latin typeface="Arial" panose="020B0604020202020204" pitchFamily="34" charset="0"/>
                  <a:ea typeface="宋体" panose="02010600030101010101" pitchFamily="2" charset="-122"/>
                </a:rPr>
                <a:t>?</a:t>
              </a:r>
              <a:endParaRPr lang="en-US" altLang="zh-CN" sz="6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19625" name="Text Box 16"/>
          <p:cNvSpPr txBox="1"/>
          <p:nvPr/>
        </p:nvSpPr>
        <p:spPr>
          <a:xfrm>
            <a:off x="163513" y="0"/>
            <a:ext cx="386556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电子自动计算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元器件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(2)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电子自动计算的突破在哪里？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1666" name="文本框 1521665"/>
          <p:cNvSpPr txBox="1"/>
          <p:nvPr/>
        </p:nvSpPr>
        <p:spPr>
          <a:xfrm>
            <a:off x="180975" y="925513"/>
            <a:ext cx="3232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zh-CN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晶体管时代的计算机器</a:t>
            </a:r>
            <a:endParaRPr lang="en-US" altLang="zh-CN" sz="2400" b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pic>
        <p:nvPicPr>
          <p:cNvPr id="1521667" name="图片 1521666" descr="第一只晶体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875" y="1458913"/>
            <a:ext cx="1973263" cy="2160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1668" name="图片 1521667" descr="pgf0412130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38" y="1344613"/>
            <a:ext cx="3825875" cy="4249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1669" name="图片 15216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3" y="4411663"/>
            <a:ext cx="762000" cy="1368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1670" name="图片 15216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638" y="4411663"/>
            <a:ext cx="652462" cy="1368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21671" name="矩形 1521670"/>
          <p:cNvSpPr/>
          <p:nvPr/>
        </p:nvSpPr>
        <p:spPr>
          <a:xfrm>
            <a:off x="1158875" y="3619500"/>
            <a:ext cx="1979613" cy="581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人类第一只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晶体管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真空二极管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),1947</a:t>
            </a:r>
            <a:endParaRPr lang="zh-CN" altLang="en-US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1672" name="矩形 1521671"/>
          <p:cNvSpPr/>
          <p:nvPr/>
        </p:nvSpPr>
        <p:spPr>
          <a:xfrm>
            <a:off x="4543425" y="5564188"/>
            <a:ext cx="3421063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zh-CN" b="0" dirty="0">
                <a:latin typeface="Arial" panose="020B0604020202020204" pitchFamily="34" charset="0"/>
                <a:ea typeface="宋体" panose="02010600030101010101" pitchFamily="2" charset="-122"/>
              </a:rPr>
              <a:t>第一台晶体管计算机TRADIC，1953</a:t>
            </a:r>
            <a:endParaRPr lang="en-US" altLang="zh-CN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1673" name="Text Box 16"/>
          <p:cNvSpPr txBox="1"/>
          <p:nvPr/>
        </p:nvSpPr>
        <p:spPr>
          <a:xfrm>
            <a:off x="163513" y="0"/>
            <a:ext cx="386556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电子自动计算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元器件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(3)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晶体管发现的价值在哪里呢？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grpSp>
        <p:nvGrpSpPr>
          <p:cNvPr id="1521674" name="组合 1521673"/>
          <p:cNvGrpSpPr/>
          <p:nvPr/>
        </p:nvGrpSpPr>
        <p:grpSpPr>
          <a:xfrm>
            <a:off x="842963" y="5865813"/>
            <a:ext cx="7280275" cy="1006475"/>
            <a:chOff x="531" y="3695"/>
            <a:chExt cx="4586" cy="634"/>
          </a:xfrm>
        </p:grpSpPr>
        <p:sp>
          <p:nvSpPr>
            <p:cNvPr id="1521675" name="文本框 1521674"/>
            <p:cNvSpPr txBox="1"/>
            <p:nvPr/>
          </p:nvSpPr>
          <p:spPr>
            <a:xfrm>
              <a:off x="896" y="3908"/>
              <a:ext cx="4221" cy="288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sz="2400" dirty="0">
                  <a:solidFill>
                    <a:srgbClr val="FFFFE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怎样使体积更小</a:t>
              </a:r>
              <a:r>
                <a:rPr lang="en-US" altLang="zh-CN" sz="2400">
                  <a:solidFill>
                    <a:srgbClr val="FFFFE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? </a:t>
              </a:r>
              <a:r>
                <a:rPr lang="zh-CN" altLang="en-US" sz="2400" dirty="0">
                  <a:solidFill>
                    <a:srgbClr val="FFFFE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可靠性更高</a:t>
              </a:r>
              <a:r>
                <a:rPr lang="en-US" altLang="zh-CN" sz="2400">
                  <a:solidFill>
                    <a:srgbClr val="FFFFE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? </a:t>
              </a:r>
              <a:r>
                <a:rPr lang="zh-CN" altLang="en-US" sz="2400" dirty="0">
                  <a:solidFill>
                    <a:srgbClr val="FFFFE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可控性更灵活呢</a:t>
              </a:r>
              <a:r>
                <a:rPr lang="en-US" altLang="zh-CN" sz="2400">
                  <a:solidFill>
                    <a:srgbClr val="FFFFE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?</a:t>
              </a:r>
              <a:endParaRPr lang="en-US" altLang="zh-CN" sz="240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21676" name="矩形 1521675"/>
            <p:cNvSpPr/>
            <p:nvPr/>
          </p:nvSpPr>
          <p:spPr>
            <a:xfrm>
              <a:off x="531" y="3695"/>
              <a:ext cx="409" cy="6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en-US" altLang="zh-CN" sz="6000">
                  <a:latin typeface="Arial" panose="020B0604020202020204" pitchFamily="34" charset="0"/>
                  <a:ea typeface="宋体" panose="02010600030101010101" pitchFamily="2" charset="-122"/>
                </a:rPr>
                <a:t>?</a:t>
              </a:r>
              <a:endParaRPr lang="zh-CN" altLang="en-US" sz="6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3714" name="文本框 1523713"/>
          <p:cNvSpPr txBox="1"/>
          <p:nvPr/>
        </p:nvSpPr>
        <p:spPr>
          <a:xfrm>
            <a:off x="180975" y="911225"/>
            <a:ext cx="3536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zh-CN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集成电路时代的计算机器</a:t>
            </a:r>
            <a:endParaRPr lang="en-US" altLang="zh-CN" sz="2400" b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pic>
        <p:nvPicPr>
          <p:cNvPr id="1523715" name="图片 1523714" descr="U1235P2DT200809150824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463" y="1703388"/>
            <a:ext cx="2519362" cy="1690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3716" name="图片 1523715" descr="pgf0412130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325" y="3790950"/>
            <a:ext cx="1635125" cy="1231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23717" name="矩形 1523716"/>
          <p:cNvSpPr/>
          <p:nvPr/>
        </p:nvSpPr>
        <p:spPr>
          <a:xfrm>
            <a:off x="668338" y="3375025"/>
            <a:ext cx="2520950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集成电路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的发明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,1959</a:t>
            </a:r>
            <a:endParaRPr lang="zh-CN" altLang="en-US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23718" name="图片 1523717" descr="pgf0412130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788" y="1870075"/>
            <a:ext cx="4321175" cy="3567113"/>
          </a:xfrm>
          <a:prstGeom prst="rect">
            <a:avLst/>
          </a:prstGeom>
          <a:noFill/>
          <a:ln w="9525" cap="flat" cmpd="sng">
            <a:solidFill>
              <a:srgbClr val="0066FF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523719" name="矩形 1523718"/>
          <p:cNvSpPr/>
          <p:nvPr/>
        </p:nvSpPr>
        <p:spPr>
          <a:xfrm>
            <a:off x="5186363" y="5470525"/>
            <a:ext cx="2611437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第三代计算机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IBM360,1964</a:t>
            </a:r>
            <a:endParaRPr lang="en-US" altLang="zh-CN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23720" name="图片 1523719" descr="pgf0412130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63" y="3790950"/>
            <a:ext cx="1397000" cy="1871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23721" name="矩形 1523720"/>
          <p:cNvSpPr/>
          <p:nvPr/>
        </p:nvSpPr>
        <p:spPr>
          <a:xfrm>
            <a:off x="381000" y="5664200"/>
            <a:ext cx="240665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b="0" err="1">
                <a:latin typeface="Arial" panose="020B0604020202020204" pitchFamily="34" charset="0"/>
                <a:ea typeface="宋体" panose="02010600030101010101" pitchFamily="2" charset="-122"/>
              </a:rPr>
              <a:t>J.Kilby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，集成电路发明者</a:t>
            </a:r>
            <a:endParaRPr lang="en-US" altLang="zh-CN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3722" name="矩形 1523721"/>
          <p:cNvSpPr/>
          <p:nvPr/>
        </p:nvSpPr>
        <p:spPr>
          <a:xfrm>
            <a:off x="1981200" y="5003800"/>
            <a:ext cx="221615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封装后的集成电路芯片</a:t>
            </a:r>
            <a:endParaRPr lang="zh-CN" altLang="en-US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3723" name="Text Box 16"/>
          <p:cNvSpPr txBox="1"/>
          <p:nvPr/>
        </p:nvSpPr>
        <p:spPr>
          <a:xfrm>
            <a:off x="163513" y="0"/>
            <a:ext cx="488156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电子自动计算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元器件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(4)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什么是集成电路，其价值又在哪里呢？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523724" name="文本框 1523723"/>
          <p:cNvSpPr txBox="1"/>
          <p:nvPr/>
        </p:nvSpPr>
        <p:spPr>
          <a:xfrm>
            <a:off x="508000" y="5967413"/>
            <a:ext cx="4894263" cy="727075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t">
            <a:spAutoFit/>
          </a:bodyPr>
          <a:p>
            <a:pPr>
              <a:lnSpc>
                <a:spcPct val="130000"/>
              </a:lnSpc>
              <a:buClrTx/>
            </a:pPr>
            <a:r>
              <a: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能否将复杂的电路封装后作为新电路设计的元件呢？</a:t>
            </a:r>
            <a:endParaRPr lang="zh-CN" altLang="en-US" dirty="0">
              <a:solidFill>
                <a:srgbClr val="FFFFE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</a:pPr>
            <a:r>
              <a: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复杂的电路 </a:t>
            </a:r>
            <a:r>
              <a:rPr lang="en-US" altLang="zh-CN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 </a:t>
            </a:r>
            <a:r>
              <a: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集成 </a:t>
            </a:r>
            <a:r>
              <a:rPr lang="en-US" altLang="zh-CN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 </a:t>
            </a:r>
            <a:r>
              <a: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封装 </a:t>
            </a:r>
            <a:r>
              <a:rPr lang="en-US" altLang="zh-CN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 </a:t>
            </a:r>
            <a:r>
              <a: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应用？</a:t>
            </a:r>
            <a:endParaRPr lang="zh-CN" altLang="en-US" dirty="0">
              <a:solidFill>
                <a:srgbClr val="FFFFE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5762" name="文本框 1525761"/>
          <p:cNvSpPr txBox="1"/>
          <p:nvPr/>
        </p:nvSpPr>
        <p:spPr>
          <a:xfrm>
            <a:off x="223838" y="982663"/>
            <a:ext cx="5619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zh-CN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超大规模集成电路</a:t>
            </a: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(</a:t>
            </a:r>
            <a:r>
              <a:rPr lang="en-US" altLang="zh-CN" sz="2400" b="0">
                <a:latin typeface="Arial" panose="020B0604020202020204" pitchFamily="34" charset="0"/>
                <a:ea typeface="华文中宋" panose="02010600040101010101" pitchFamily="2" charset="-122"/>
              </a:rPr>
              <a:t>VLSI)</a:t>
            </a:r>
            <a:r>
              <a:rPr lang="zh-CN" altLang="zh-CN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时代的计算机器</a:t>
            </a:r>
            <a:endParaRPr lang="en-US" altLang="zh-CN" sz="2400" b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525763" name="矩形 1525762"/>
          <p:cNvSpPr/>
          <p:nvPr/>
        </p:nvSpPr>
        <p:spPr>
          <a:xfrm>
            <a:off x="5240338" y="6192838"/>
            <a:ext cx="313055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第四代计算机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个人计算机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,1981</a:t>
            </a:r>
            <a:endParaRPr lang="en-US" altLang="zh-CN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5764" name="文本框 1525763"/>
          <p:cNvSpPr txBox="1"/>
          <p:nvPr/>
        </p:nvSpPr>
        <p:spPr>
          <a:xfrm>
            <a:off x="1250950" y="6221413"/>
            <a:ext cx="2859088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VLSI</a:t>
            </a: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芯片及其封装的内部电路</a:t>
            </a:r>
            <a:endParaRPr lang="en-US" altLang="zh-CN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25765" name="图片 1525764" descr="pgf0412130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6075" y="3730625"/>
            <a:ext cx="2447925" cy="2447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5766" name="图片 152576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70550" y="2428875"/>
            <a:ext cx="2806700" cy="1930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25767" name="Text Box 16"/>
          <p:cNvSpPr txBox="1"/>
          <p:nvPr/>
        </p:nvSpPr>
        <p:spPr>
          <a:xfrm>
            <a:off x="163513" y="0"/>
            <a:ext cx="488156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电子自动计算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元器件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(4)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什么是集成电路，其价值又在哪里呢？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pic>
        <p:nvPicPr>
          <p:cNvPr id="1525768" name="图片 15257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13" y="1597025"/>
            <a:ext cx="4705350" cy="4627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25769" name="矩形 1525768"/>
          <p:cNvSpPr/>
          <p:nvPr/>
        </p:nvSpPr>
        <p:spPr>
          <a:xfrm>
            <a:off x="5130800" y="1595438"/>
            <a:ext cx="3754438" cy="336550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摩尔定律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----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每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18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个月芯片能力增长一倍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7810" name="直接连接符 1527809"/>
          <p:cNvSpPr/>
          <p:nvPr/>
        </p:nvSpPr>
        <p:spPr>
          <a:xfrm flipV="1">
            <a:off x="971550" y="2205038"/>
            <a:ext cx="7812088" cy="3743325"/>
          </a:xfrm>
          <a:prstGeom prst="line">
            <a:avLst/>
          </a:prstGeom>
          <a:ln w="76200" cap="flat" cmpd="sng">
            <a:solidFill>
              <a:srgbClr val="CC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27811" name="文本框 1527810"/>
          <p:cNvSpPr txBox="1"/>
          <p:nvPr/>
        </p:nvSpPr>
        <p:spPr>
          <a:xfrm>
            <a:off x="1331913" y="6165850"/>
            <a:ext cx="3455987" cy="3857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电子管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可自动控制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变化的元件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7812" name="文本框 1527811"/>
          <p:cNvSpPr txBox="1"/>
          <p:nvPr/>
        </p:nvSpPr>
        <p:spPr>
          <a:xfrm>
            <a:off x="3419475" y="4797425"/>
            <a:ext cx="1008063" cy="3857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晶体管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7813" name="文本框 1527812"/>
          <p:cNvSpPr txBox="1"/>
          <p:nvPr/>
        </p:nvSpPr>
        <p:spPr>
          <a:xfrm>
            <a:off x="4932363" y="3979863"/>
            <a:ext cx="3960812" cy="3857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集成电路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可自动实现一定变换的元件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7814" name="文本框 1527813"/>
          <p:cNvSpPr txBox="1"/>
          <p:nvPr/>
        </p:nvSpPr>
        <p:spPr>
          <a:xfrm>
            <a:off x="7092950" y="2997200"/>
            <a:ext cx="1582738" cy="679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超大规模集成电路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(VLSI)</a:t>
            </a:r>
            <a:endParaRPr lang="en-US" altLang="zh-CN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7815" name="文本框 1527814"/>
          <p:cNvSpPr txBox="1"/>
          <p:nvPr/>
        </p:nvSpPr>
        <p:spPr>
          <a:xfrm>
            <a:off x="107950" y="847725"/>
            <a:ext cx="5449888" cy="1041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buClrTx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自动计算中的元器件的发展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SzPct val="80000"/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从表示</a:t>
            </a:r>
            <a:r>
              <a:rPr lang="en-US" altLang="zh-CN" sz="2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自动存储</a:t>
            </a:r>
            <a:r>
              <a:rPr lang="en-US" altLang="zh-CN" sz="2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自动执行的角度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27816" name="图片 1527815" descr="第一只电子管 （真空二极管）"/>
          <p:cNvPicPr>
            <a:picLocks noChangeAspect="1"/>
          </p:cNvPicPr>
          <p:nvPr/>
        </p:nvPicPr>
        <p:blipFill>
          <a:blip r:embed="rId1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25" y="3789363"/>
            <a:ext cx="1901825" cy="2663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7817" name="图片 1527816" descr="图说电脑历史 | Jandan.net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8425" y="5410200"/>
            <a:ext cx="1619250" cy="898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7818" name="图片 1527817" descr="第一只晶体管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438" y="4276725"/>
            <a:ext cx="855662" cy="936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7819" name="图片 15278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163" y="3573463"/>
            <a:ext cx="482600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7820" name="图片 15278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075" y="3573463"/>
            <a:ext cx="412750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7821" name="图片 1527820" descr="U1235P2DT200809150824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6100" y="3068638"/>
            <a:ext cx="1439863" cy="966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7822" name="图片 1527821" descr="pgf041213058"/>
          <p:cNvPicPr>
            <a:picLocks noChangeAspect="1"/>
          </p:cNvPicPr>
          <p:nvPr/>
        </p:nvPicPr>
        <p:blipFill>
          <a:blip r:embed="rId7">
            <a:clrChange>
              <a:clrFrom>
                <a:srgbClr val="E1EDED"/>
              </a:clrFrom>
              <a:clrTo>
                <a:srgbClr val="E1ED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0063" y="3357563"/>
            <a:ext cx="842962" cy="635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7823" name="图片 1527822" descr="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125" y="1412875"/>
            <a:ext cx="1657350" cy="1657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27824" name="文本框 1527823"/>
          <p:cNvSpPr txBox="1"/>
          <p:nvPr/>
        </p:nvSpPr>
        <p:spPr>
          <a:xfrm>
            <a:off x="6372225" y="4437063"/>
            <a:ext cx="2808288" cy="2076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buClr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体积越来越小；</a:t>
            </a:r>
            <a:endParaRPr lang="zh-CN" altLang="en-US" sz="20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可靠性越来越高；</a:t>
            </a:r>
            <a:endParaRPr lang="zh-CN" altLang="en-US" sz="20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电路规模越来越大；</a:t>
            </a:r>
            <a:endParaRPr lang="zh-CN" altLang="en-US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速度越来越快；</a:t>
            </a:r>
            <a:endParaRPr lang="zh-CN" altLang="en-US" sz="20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功能越来越强大；</a:t>
            </a:r>
            <a:endParaRPr lang="en-US" altLang="zh-CN" sz="20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7825" name="Text Box 16"/>
          <p:cNvSpPr txBox="1"/>
          <p:nvPr/>
        </p:nvSpPr>
        <p:spPr>
          <a:xfrm>
            <a:off x="163513" y="0"/>
            <a:ext cx="691356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电子自动计算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元器件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(5)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元器件发展的轨迹是怎样的，每个阶段要解决什么问题？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7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7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27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27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27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27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27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27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27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27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27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27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27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27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27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27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24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27824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27824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24">
                                            <p:txEl>
                                              <p:charRg st="8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27824">
                                            <p:txEl>
                                              <p:charRg st="8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27824">
                                            <p:txEl>
                                              <p:charRg st="8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24">
                                            <p:txEl>
                                              <p:charRg st="1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27824">
                                            <p:txEl>
                                              <p:charRg st="1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27824">
                                            <p:txEl>
                                              <p:charRg st="1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24">
                                            <p:txEl>
                                              <p:charRg st="27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27824">
                                            <p:txEl>
                                              <p:charRg st="27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27824">
                                            <p:txEl>
                                              <p:charRg st="27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24">
                                            <p:txEl>
                                              <p:charRg st="35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27824">
                                            <p:txEl>
                                              <p:charRg st="35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27824">
                                            <p:txEl>
                                              <p:charRg st="35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7811" grpId="0"/>
      <p:bldP spid="1527812" grpId="0"/>
      <p:bldP spid="1527813" grpId="0"/>
      <p:bldP spid="15278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9858" name="文本框 1529857"/>
          <p:cNvSpPr txBox="1"/>
          <p:nvPr/>
        </p:nvSpPr>
        <p:spPr>
          <a:xfrm>
            <a:off x="107950" y="862013"/>
            <a:ext cx="4895850" cy="5667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buClrTx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自动计算中的元器件的发展启示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859" name="矩形 1529858"/>
          <p:cNvSpPr/>
          <p:nvPr/>
        </p:nvSpPr>
        <p:spPr>
          <a:xfrm>
            <a:off x="3354388" y="2060575"/>
            <a:ext cx="1289050" cy="36036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529860" name="文本框 1529859"/>
          <p:cNvSpPr txBox="1"/>
          <p:nvPr/>
        </p:nvSpPr>
        <p:spPr>
          <a:xfrm>
            <a:off x="2306638" y="1935163"/>
            <a:ext cx="681037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Input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861" name="文本框 1529860"/>
          <p:cNvSpPr txBox="1"/>
          <p:nvPr/>
        </p:nvSpPr>
        <p:spPr>
          <a:xfrm>
            <a:off x="4800600" y="1936750"/>
            <a:ext cx="85090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Output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862" name="文本框 1529861"/>
          <p:cNvSpPr txBox="1"/>
          <p:nvPr/>
        </p:nvSpPr>
        <p:spPr>
          <a:xfrm>
            <a:off x="3440113" y="2071688"/>
            <a:ext cx="1189037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Transform</a:t>
            </a:r>
            <a:endParaRPr lang="en-US" altLang="zh-CN" sz="1200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863" name="直接连接符 1529862"/>
          <p:cNvSpPr/>
          <p:nvPr/>
        </p:nvSpPr>
        <p:spPr>
          <a:xfrm>
            <a:off x="2411413" y="2241550"/>
            <a:ext cx="9366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29864" name="直接连接符 1529863"/>
          <p:cNvSpPr/>
          <p:nvPr/>
        </p:nvSpPr>
        <p:spPr>
          <a:xfrm>
            <a:off x="4643438" y="2239963"/>
            <a:ext cx="9366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29865" name="矩形 1529864"/>
          <p:cNvSpPr/>
          <p:nvPr/>
        </p:nvSpPr>
        <p:spPr>
          <a:xfrm>
            <a:off x="2586038" y="2906713"/>
            <a:ext cx="1289050" cy="360362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529866" name="文本框 1529865"/>
          <p:cNvSpPr txBox="1"/>
          <p:nvPr/>
        </p:nvSpPr>
        <p:spPr>
          <a:xfrm>
            <a:off x="1538288" y="2781300"/>
            <a:ext cx="79375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Input1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867" name="文本框 1529866"/>
          <p:cNvSpPr txBox="1"/>
          <p:nvPr/>
        </p:nvSpPr>
        <p:spPr>
          <a:xfrm>
            <a:off x="3889375" y="2782888"/>
            <a:ext cx="963613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Output1</a:t>
            </a:r>
            <a:endParaRPr lang="en-US" altLang="zh-CN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868" name="文本框 1529867"/>
          <p:cNvSpPr txBox="1"/>
          <p:nvPr/>
        </p:nvSpPr>
        <p:spPr>
          <a:xfrm>
            <a:off x="2571750" y="2917825"/>
            <a:ext cx="130175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Transform1</a:t>
            </a:r>
            <a:endParaRPr lang="en-US" altLang="zh-CN" sz="1200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869" name="直接连接符 1529868"/>
          <p:cNvSpPr/>
          <p:nvPr/>
        </p:nvSpPr>
        <p:spPr>
          <a:xfrm>
            <a:off x="1643063" y="3087688"/>
            <a:ext cx="9366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29870" name="直接连接符 1529869"/>
          <p:cNvSpPr/>
          <p:nvPr/>
        </p:nvSpPr>
        <p:spPr>
          <a:xfrm>
            <a:off x="3875088" y="3086100"/>
            <a:ext cx="936625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29871" name="矩形 1529870"/>
          <p:cNvSpPr/>
          <p:nvPr/>
        </p:nvSpPr>
        <p:spPr>
          <a:xfrm>
            <a:off x="2587625" y="3736975"/>
            <a:ext cx="1289050" cy="36036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529872" name="文本框 1529871"/>
          <p:cNvSpPr txBox="1"/>
          <p:nvPr/>
        </p:nvSpPr>
        <p:spPr>
          <a:xfrm>
            <a:off x="1539875" y="3611563"/>
            <a:ext cx="79375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Input2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873" name="文本框 1529872"/>
          <p:cNvSpPr txBox="1"/>
          <p:nvPr/>
        </p:nvSpPr>
        <p:spPr>
          <a:xfrm>
            <a:off x="3890963" y="3613150"/>
            <a:ext cx="963612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Output2</a:t>
            </a:r>
            <a:endParaRPr lang="en-US" altLang="zh-CN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874" name="文本框 1529873"/>
          <p:cNvSpPr txBox="1"/>
          <p:nvPr/>
        </p:nvSpPr>
        <p:spPr>
          <a:xfrm>
            <a:off x="2587625" y="3748088"/>
            <a:ext cx="130175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Transform2</a:t>
            </a:r>
            <a:endParaRPr lang="en-US" altLang="zh-CN" sz="1200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875" name="直接连接符 1529874"/>
          <p:cNvSpPr/>
          <p:nvPr/>
        </p:nvSpPr>
        <p:spPr>
          <a:xfrm>
            <a:off x="1644650" y="3917950"/>
            <a:ext cx="9366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29876" name="直接连接符 1529875"/>
          <p:cNvSpPr/>
          <p:nvPr/>
        </p:nvSpPr>
        <p:spPr>
          <a:xfrm>
            <a:off x="3876675" y="3916363"/>
            <a:ext cx="936625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29877" name="矩形 1529876"/>
          <p:cNvSpPr/>
          <p:nvPr/>
        </p:nvSpPr>
        <p:spPr>
          <a:xfrm>
            <a:off x="5834063" y="3303588"/>
            <a:ext cx="1289050" cy="360362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529878" name="文本框 1529877"/>
          <p:cNvSpPr txBox="1"/>
          <p:nvPr/>
        </p:nvSpPr>
        <p:spPr>
          <a:xfrm>
            <a:off x="4849813" y="3168650"/>
            <a:ext cx="79375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Input3</a:t>
            </a:r>
            <a:endParaRPr lang="en-US" altLang="zh-CN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879" name="文本框 1529878"/>
          <p:cNvSpPr txBox="1"/>
          <p:nvPr/>
        </p:nvSpPr>
        <p:spPr>
          <a:xfrm>
            <a:off x="7280275" y="3179763"/>
            <a:ext cx="963613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Output3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880" name="文本框 1529879"/>
          <p:cNvSpPr txBox="1"/>
          <p:nvPr/>
        </p:nvSpPr>
        <p:spPr>
          <a:xfrm>
            <a:off x="5827713" y="3314700"/>
            <a:ext cx="130175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Transform3</a:t>
            </a:r>
            <a:endParaRPr lang="en-US" altLang="zh-CN" sz="1200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881" name="直接连接符 1529880"/>
          <p:cNvSpPr/>
          <p:nvPr/>
        </p:nvSpPr>
        <p:spPr>
          <a:xfrm>
            <a:off x="4891088" y="3484563"/>
            <a:ext cx="936625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29882" name="直接连接符 1529881"/>
          <p:cNvSpPr/>
          <p:nvPr/>
        </p:nvSpPr>
        <p:spPr>
          <a:xfrm>
            <a:off x="7123113" y="3482975"/>
            <a:ext cx="9366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29883" name="直接连接符 1529882"/>
          <p:cNvSpPr/>
          <p:nvPr/>
        </p:nvSpPr>
        <p:spPr>
          <a:xfrm flipV="1">
            <a:off x="4811713" y="3468688"/>
            <a:ext cx="73025" cy="4318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29884" name="直接连接符 1529883"/>
          <p:cNvSpPr/>
          <p:nvPr/>
        </p:nvSpPr>
        <p:spPr>
          <a:xfrm>
            <a:off x="4811713" y="3070225"/>
            <a:ext cx="73025" cy="4318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29885" name="矩形 1529884"/>
          <p:cNvSpPr/>
          <p:nvPr/>
        </p:nvSpPr>
        <p:spPr>
          <a:xfrm>
            <a:off x="2443163" y="4686300"/>
            <a:ext cx="1289050" cy="36036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529886" name="文本框 1529885"/>
          <p:cNvSpPr txBox="1"/>
          <p:nvPr/>
        </p:nvSpPr>
        <p:spPr>
          <a:xfrm>
            <a:off x="1395413" y="4560888"/>
            <a:ext cx="79375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Input1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887" name="文本框 1529886"/>
          <p:cNvSpPr txBox="1"/>
          <p:nvPr/>
        </p:nvSpPr>
        <p:spPr>
          <a:xfrm>
            <a:off x="3746500" y="4562475"/>
            <a:ext cx="963613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Output1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888" name="文本框 1529887"/>
          <p:cNvSpPr txBox="1"/>
          <p:nvPr/>
        </p:nvSpPr>
        <p:spPr>
          <a:xfrm>
            <a:off x="2428875" y="4697413"/>
            <a:ext cx="130175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Transform1</a:t>
            </a:r>
            <a:endParaRPr lang="en-US" altLang="zh-CN" sz="1200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889" name="直接连接符 1529888"/>
          <p:cNvSpPr/>
          <p:nvPr/>
        </p:nvSpPr>
        <p:spPr>
          <a:xfrm>
            <a:off x="1500188" y="4867275"/>
            <a:ext cx="9366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29890" name="直接连接符 1529889"/>
          <p:cNvSpPr/>
          <p:nvPr/>
        </p:nvSpPr>
        <p:spPr>
          <a:xfrm>
            <a:off x="3732213" y="4865688"/>
            <a:ext cx="9366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29891" name="矩形 1529890"/>
          <p:cNvSpPr/>
          <p:nvPr/>
        </p:nvSpPr>
        <p:spPr>
          <a:xfrm>
            <a:off x="2444750" y="5516563"/>
            <a:ext cx="1289050" cy="360362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529892" name="文本框 1529891"/>
          <p:cNvSpPr txBox="1"/>
          <p:nvPr/>
        </p:nvSpPr>
        <p:spPr>
          <a:xfrm>
            <a:off x="1397000" y="5391150"/>
            <a:ext cx="79375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Input2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893" name="文本框 1529892"/>
          <p:cNvSpPr txBox="1"/>
          <p:nvPr/>
        </p:nvSpPr>
        <p:spPr>
          <a:xfrm>
            <a:off x="3748088" y="5392738"/>
            <a:ext cx="963612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Output2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894" name="文本框 1529893"/>
          <p:cNvSpPr txBox="1"/>
          <p:nvPr/>
        </p:nvSpPr>
        <p:spPr>
          <a:xfrm>
            <a:off x="2444750" y="5527675"/>
            <a:ext cx="130175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Transform2</a:t>
            </a:r>
            <a:endParaRPr lang="en-US" altLang="zh-CN" sz="1200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895" name="直接连接符 1529894"/>
          <p:cNvSpPr/>
          <p:nvPr/>
        </p:nvSpPr>
        <p:spPr>
          <a:xfrm>
            <a:off x="1501775" y="5697538"/>
            <a:ext cx="9366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29896" name="直接连接符 1529895"/>
          <p:cNvSpPr/>
          <p:nvPr/>
        </p:nvSpPr>
        <p:spPr>
          <a:xfrm>
            <a:off x="3733800" y="5695950"/>
            <a:ext cx="9366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29897" name="矩形 1529896"/>
          <p:cNvSpPr/>
          <p:nvPr/>
        </p:nvSpPr>
        <p:spPr>
          <a:xfrm>
            <a:off x="5691188" y="5083175"/>
            <a:ext cx="1289050" cy="36036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529898" name="文本框 1529897"/>
          <p:cNvSpPr txBox="1"/>
          <p:nvPr/>
        </p:nvSpPr>
        <p:spPr>
          <a:xfrm>
            <a:off x="4681538" y="4948238"/>
            <a:ext cx="79375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Input3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899" name="文本框 1529898"/>
          <p:cNvSpPr txBox="1"/>
          <p:nvPr/>
        </p:nvSpPr>
        <p:spPr>
          <a:xfrm>
            <a:off x="7137400" y="4959350"/>
            <a:ext cx="963613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Output3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900" name="文本框 1529899"/>
          <p:cNvSpPr txBox="1"/>
          <p:nvPr/>
        </p:nvSpPr>
        <p:spPr>
          <a:xfrm>
            <a:off x="5684838" y="5094288"/>
            <a:ext cx="130175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Transform3</a:t>
            </a:r>
            <a:endParaRPr lang="en-US" altLang="zh-CN" sz="1200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901" name="直接连接符 1529900"/>
          <p:cNvSpPr/>
          <p:nvPr/>
        </p:nvSpPr>
        <p:spPr>
          <a:xfrm>
            <a:off x="4748213" y="5264150"/>
            <a:ext cx="9366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29902" name="直接连接符 1529901"/>
          <p:cNvSpPr/>
          <p:nvPr/>
        </p:nvSpPr>
        <p:spPr>
          <a:xfrm>
            <a:off x="6980238" y="5262563"/>
            <a:ext cx="9366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29903" name="直接连接符 1529902"/>
          <p:cNvSpPr/>
          <p:nvPr/>
        </p:nvSpPr>
        <p:spPr>
          <a:xfrm flipV="1">
            <a:off x="4668838" y="5248275"/>
            <a:ext cx="73025" cy="431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29904" name="直接连接符 1529903"/>
          <p:cNvSpPr/>
          <p:nvPr/>
        </p:nvSpPr>
        <p:spPr>
          <a:xfrm>
            <a:off x="4668838" y="4849813"/>
            <a:ext cx="73025" cy="431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29905" name="直接连接符 1529904"/>
          <p:cNvSpPr/>
          <p:nvPr/>
        </p:nvSpPr>
        <p:spPr>
          <a:xfrm>
            <a:off x="827088" y="2603500"/>
            <a:ext cx="7848600" cy="0"/>
          </a:xfrm>
          <a:prstGeom prst="line">
            <a:avLst/>
          </a:prstGeom>
          <a:ln w="9525" cap="flat" cmpd="sng">
            <a:solidFill>
              <a:srgbClr val="E6E6E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29906" name="直接连接符 1529905"/>
          <p:cNvSpPr/>
          <p:nvPr/>
        </p:nvSpPr>
        <p:spPr>
          <a:xfrm>
            <a:off x="755650" y="4221163"/>
            <a:ext cx="7848600" cy="0"/>
          </a:xfrm>
          <a:prstGeom prst="line">
            <a:avLst/>
          </a:prstGeom>
          <a:ln w="9525" cap="flat" cmpd="sng">
            <a:solidFill>
              <a:srgbClr val="E6E6E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29907" name="直接连接符 1529906"/>
          <p:cNvSpPr/>
          <p:nvPr/>
        </p:nvSpPr>
        <p:spPr>
          <a:xfrm>
            <a:off x="7735888" y="2047875"/>
            <a:ext cx="0" cy="3603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29908" name="直接连接符 1529907"/>
          <p:cNvSpPr/>
          <p:nvPr/>
        </p:nvSpPr>
        <p:spPr>
          <a:xfrm flipV="1">
            <a:off x="6804025" y="2230438"/>
            <a:ext cx="165576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29909" name="文本框 1529908"/>
          <p:cNvSpPr txBox="1"/>
          <p:nvPr/>
        </p:nvSpPr>
        <p:spPr>
          <a:xfrm>
            <a:off x="6905625" y="1927225"/>
            <a:ext cx="33020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9910" name="文本框 1529909"/>
          <p:cNvSpPr txBox="1"/>
          <p:nvPr/>
        </p:nvSpPr>
        <p:spPr>
          <a:xfrm>
            <a:off x="8027988" y="1927225"/>
            <a:ext cx="33020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529911" name="组合 1529910"/>
          <p:cNvGrpSpPr/>
          <p:nvPr/>
        </p:nvGrpSpPr>
        <p:grpSpPr>
          <a:xfrm>
            <a:off x="2268538" y="4508500"/>
            <a:ext cx="4821237" cy="1562100"/>
            <a:chOff x="1519" y="2251"/>
            <a:chExt cx="1497" cy="924"/>
          </a:xfrm>
        </p:grpSpPr>
        <p:sp>
          <p:nvSpPr>
            <p:cNvPr id="1529912" name="矩形 1529911"/>
            <p:cNvSpPr/>
            <p:nvPr/>
          </p:nvSpPr>
          <p:spPr>
            <a:xfrm>
              <a:off x="1519" y="2251"/>
              <a:ext cx="1497" cy="907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29913" name="文本框 1529912"/>
            <p:cNvSpPr txBox="1"/>
            <p:nvPr/>
          </p:nvSpPr>
          <p:spPr>
            <a:xfrm>
              <a:off x="2290" y="2976"/>
              <a:ext cx="404" cy="1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en-US" altLang="zh-CN">
                  <a:solidFill>
                    <a:srgbClr val="3333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Transform4</a:t>
              </a:r>
              <a:endParaRPr lang="en-US" altLang="zh-CN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29914" name="Text Box 16"/>
          <p:cNvSpPr txBox="1"/>
          <p:nvPr/>
        </p:nvSpPr>
        <p:spPr>
          <a:xfrm>
            <a:off x="163513" y="0"/>
            <a:ext cx="691356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电子自动计算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元器件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(5)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元器件发展的轨迹是怎样的，每个阶段要解决什么问题？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529915" name="等腰三角形 1529914"/>
          <p:cNvSpPr/>
          <p:nvPr/>
        </p:nvSpPr>
        <p:spPr>
          <a:xfrm rot="5400000">
            <a:off x="7467600" y="2101850"/>
            <a:ext cx="287338" cy="252413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9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9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29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29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29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29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29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29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29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29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29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29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29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29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29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29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29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29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29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29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29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29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29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29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29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29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29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29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29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29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29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29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29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29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29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29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29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29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29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529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29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29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52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52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2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52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52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52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52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52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2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2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52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52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52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52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52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52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529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529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529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529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529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529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29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29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529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29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529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529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529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529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529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529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529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529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529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529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529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529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529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529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529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529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529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529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529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529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529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529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529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529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529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529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529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529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529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529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529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529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529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529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529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529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529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529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529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529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9860" grpId="0"/>
      <p:bldP spid="1529861" grpId="0"/>
      <p:bldP spid="1529862" grpId="0"/>
      <p:bldP spid="1529866" grpId="0"/>
      <p:bldP spid="1529867" grpId="0"/>
      <p:bldP spid="1529868" grpId="0"/>
      <p:bldP spid="1529872" grpId="0"/>
      <p:bldP spid="1529873" grpId="0"/>
      <p:bldP spid="1529874" grpId="0"/>
      <p:bldP spid="1529878" grpId="0"/>
      <p:bldP spid="1529879" grpId="0"/>
      <p:bldP spid="1529880" grpId="0"/>
      <p:bldP spid="1529886" grpId="0"/>
      <p:bldP spid="1529887" grpId="0"/>
      <p:bldP spid="1529888" grpId="0"/>
      <p:bldP spid="1529892" grpId="0"/>
      <p:bldP spid="1529893" grpId="0"/>
      <p:bldP spid="1529894" grpId="0"/>
      <p:bldP spid="1529898" grpId="0"/>
      <p:bldP spid="1529899" grpId="0"/>
      <p:bldP spid="1529900" grpId="0"/>
      <p:bldP spid="1529909" grpId="0"/>
      <p:bldP spid="15299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2386" name="Text Box 16"/>
          <p:cNvSpPr txBox="1"/>
          <p:nvPr/>
        </p:nvSpPr>
        <p:spPr>
          <a:xfrm>
            <a:off x="163513" y="0"/>
            <a:ext cx="3513137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电子自动计算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计算机系统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(1)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自动计算需要解决的问题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grpSp>
        <p:nvGrpSpPr>
          <p:cNvPr id="1552387" name="组合 1552386"/>
          <p:cNvGrpSpPr/>
          <p:nvPr/>
        </p:nvGrpSpPr>
        <p:grpSpPr>
          <a:xfrm>
            <a:off x="1557338" y="1633538"/>
            <a:ext cx="1425575" cy="1187450"/>
            <a:chOff x="486" y="2211"/>
            <a:chExt cx="898" cy="748"/>
          </a:xfrm>
        </p:grpSpPr>
        <p:sp>
          <p:nvSpPr>
            <p:cNvPr id="20" name="AutoShape 39"/>
            <p:cNvSpPr>
              <a:spLocks noChangeArrowheads="1"/>
            </p:cNvSpPr>
            <p:nvPr/>
          </p:nvSpPr>
          <p:spPr bwMode="gray">
            <a:xfrm>
              <a:off x="486" y="2211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Oval 40"/>
            <p:cNvSpPr>
              <a:spLocks noChangeArrowheads="1"/>
            </p:cNvSpPr>
            <p:nvPr/>
          </p:nvSpPr>
          <p:spPr bwMode="gray">
            <a:xfrm>
              <a:off x="560" y="2273"/>
              <a:ext cx="750" cy="625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Text Box 84"/>
            <p:cNvSpPr txBox="1">
              <a:spLocks noChangeArrowheads="1"/>
            </p:cNvSpPr>
            <p:nvPr/>
          </p:nvSpPr>
          <p:spPr bwMode="auto">
            <a:xfrm>
              <a:off x="563" y="2422"/>
              <a:ext cx="74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数据</a:t>
              </a:r>
              <a:endParaRPr lang="zh-CN" altLang="en-US" sz="28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552391" name="组合 1552390"/>
          <p:cNvGrpSpPr/>
          <p:nvPr/>
        </p:nvGrpSpPr>
        <p:grpSpPr>
          <a:xfrm>
            <a:off x="1557338" y="2955925"/>
            <a:ext cx="1425575" cy="1187450"/>
            <a:chOff x="1756" y="2240"/>
            <a:chExt cx="898" cy="748"/>
          </a:xfrm>
        </p:grpSpPr>
        <p:sp>
          <p:nvSpPr>
            <p:cNvPr id="2" name="AutoShape 39"/>
            <p:cNvSpPr>
              <a:spLocks noChangeArrowheads="1"/>
            </p:cNvSpPr>
            <p:nvPr/>
          </p:nvSpPr>
          <p:spPr bwMode="gray">
            <a:xfrm>
              <a:off x="1756" y="224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52393" name="Oval 40"/>
            <p:cNvSpPr/>
            <p:nvPr/>
          </p:nvSpPr>
          <p:spPr>
            <a:xfrm>
              <a:off x="1830" y="2302"/>
              <a:ext cx="750" cy="625"/>
            </a:xfrm>
            <a:prstGeom prst="ellipse">
              <a:avLst/>
            </a:prstGeom>
            <a:solidFill>
              <a:schemeClr val="accent2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" name="Text Box 84"/>
            <p:cNvSpPr txBox="1">
              <a:spLocks noChangeArrowheads="1"/>
            </p:cNvSpPr>
            <p:nvPr/>
          </p:nvSpPr>
          <p:spPr bwMode="auto">
            <a:xfrm>
              <a:off x="1833" y="2317"/>
              <a:ext cx="743" cy="59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计算规则</a:t>
              </a:r>
              <a:endParaRPr lang="zh-CN" altLang="en-US" sz="28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552395" name="右箭头 1552394"/>
          <p:cNvSpPr/>
          <p:nvPr/>
        </p:nvSpPr>
        <p:spPr>
          <a:xfrm>
            <a:off x="3322638" y="2392363"/>
            <a:ext cx="817562" cy="277812"/>
          </a:xfrm>
          <a:prstGeom prst="rightArrow">
            <a:avLst>
              <a:gd name="adj1" fmla="val 50000"/>
              <a:gd name="adj2" fmla="val 73571"/>
            </a:avLst>
          </a:prstGeom>
          <a:solidFill>
            <a:schemeClr val="tx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552396" name="组合 1552395"/>
          <p:cNvGrpSpPr/>
          <p:nvPr/>
        </p:nvGrpSpPr>
        <p:grpSpPr>
          <a:xfrm>
            <a:off x="4149725" y="1935163"/>
            <a:ext cx="1425575" cy="1187450"/>
            <a:chOff x="3448" y="2210"/>
            <a:chExt cx="898" cy="748"/>
          </a:xfrm>
        </p:grpSpPr>
        <p:sp>
          <p:nvSpPr>
            <p:cNvPr id="4" name="AutoShape 39"/>
            <p:cNvSpPr>
              <a:spLocks noChangeArrowheads="1"/>
            </p:cNvSpPr>
            <p:nvPr/>
          </p:nvSpPr>
          <p:spPr bwMode="gray">
            <a:xfrm>
              <a:off x="3448" y="221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52398" name="Oval 40"/>
            <p:cNvSpPr/>
            <p:nvPr/>
          </p:nvSpPr>
          <p:spPr>
            <a:xfrm>
              <a:off x="3522" y="2272"/>
              <a:ext cx="750" cy="625"/>
            </a:xfrm>
            <a:prstGeom prst="ellipse">
              <a:avLst/>
            </a:prstGeom>
            <a:solidFill>
              <a:srgbClr val="009900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" name="Text Box 84"/>
            <p:cNvSpPr txBox="1">
              <a:spLocks noChangeArrowheads="1"/>
            </p:cNvSpPr>
            <p:nvPr/>
          </p:nvSpPr>
          <p:spPr bwMode="auto">
            <a:xfrm>
              <a:off x="3525" y="2421"/>
              <a:ext cx="74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表示</a:t>
              </a:r>
              <a:r>
                <a:rPr lang="en-US" altLang="zh-CN" sz="2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? </a:t>
              </a:r>
              <a:endParaRPr lang="en-US" altLang="zh-CN" sz="28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552400" name="组合 1552399"/>
          <p:cNvGrpSpPr/>
          <p:nvPr/>
        </p:nvGrpSpPr>
        <p:grpSpPr>
          <a:xfrm>
            <a:off x="5629275" y="1936750"/>
            <a:ext cx="1425575" cy="1187450"/>
            <a:chOff x="4140" y="2220"/>
            <a:chExt cx="898" cy="748"/>
          </a:xfrm>
        </p:grpSpPr>
        <p:sp>
          <p:nvSpPr>
            <p:cNvPr id="6" name="AutoShape 39"/>
            <p:cNvSpPr>
              <a:spLocks noChangeArrowheads="1"/>
            </p:cNvSpPr>
            <p:nvPr/>
          </p:nvSpPr>
          <p:spPr bwMode="gray">
            <a:xfrm>
              <a:off x="4140" y="222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52402" name="Oval 40"/>
            <p:cNvSpPr/>
            <p:nvPr/>
          </p:nvSpPr>
          <p:spPr>
            <a:xfrm>
              <a:off x="4214" y="2282"/>
              <a:ext cx="750" cy="625"/>
            </a:xfrm>
            <a:prstGeom prst="ellipse">
              <a:avLst/>
            </a:prstGeom>
            <a:solidFill>
              <a:srgbClr val="669900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Text Box 84"/>
            <p:cNvSpPr txBox="1">
              <a:spLocks noChangeArrowheads="1"/>
            </p:cNvSpPr>
            <p:nvPr/>
          </p:nvSpPr>
          <p:spPr bwMode="auto">
            <a:xfrm>
              <a:off x="4217" y="2335"/>
              <a:ext cx="743" cy="51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4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自动 存取</a:t>
              </a:r>
              <a:r>
                <a:rPr lang="en-US" altLang="zh-CN" sz="24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?</a:t>
              </a:r>
              <a:endParaRPr lang="en-US" altLang="zh-CN" sz="24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552404" name="组合 1552403"/>
          <p:cNvGrpSpPr/>
          <p:nvPr/>
        </p:nvGrpSpPr>
        <p:grpSpPr>
          <a:xfrm>
            <a:off x="4887913" y="2955925"/>
            <a:ext cx="1425575" cy="1187450"/>
            <a:chOff x="4140" y="2220"/>
            <a:chExt cx="898" cy="748"/>
          </a:xfrm>
        </p:grpSpPr>
        <p:sp>
          <p:nvSpPr>
            <p:cNvPr id="8" name="AutoShape 39"/>
            <p:cNvSpPr>
              <a:spLocks noChangeArrowheads="1"/>
            </p:cNvSpPr>
            <p:nvPr/>
          </p:nvSpPr>
          <p:spPr bwMode="gray">
            <a:xfrm>
              <a:off x="4140" y="222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52406" name="Oval 40"/>
            <p:cNvSpPr/>
            <p:nvPr/>
          </p:nvSpPr>
          <p:spPr>
            <a:xfrm>
              <a:off x="4214" y="2282"/>
              <a:ext cx="750" cy="625"/>
            </a:xfrm>
            <a:prstGeom prst="ellipse">
              <a:avLst/>
            </a:prstGeom>
            <a:solidFill>
              <a:srgbClr val="669900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" name="Text Box 84"/>
            <p:cNvSpPr txBox="1">
              <a:spLocks noChangeArrowheads="1"/>
            </p:cNvSpPr>
            <p:nvPr/>
          </p:nvSpPr>
          <p:spPr bwMode="auto">
            <a:xfrm>
              <a:off x="4217" y="2335"/>
              <a:ext cx="743" cy="51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4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自动 执行</a:t>
              </a:r>
              <a:r>
                <a:rPr lang="en-US" altLang="zh-CN" sz="24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?</a:t>
              </a:r>
              <a:endParaRPr lang="en-US" altLang="zh-CN" sz="24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552408" name="右大括号 1552407"/>
          <p:cNvSpPr/>
          <p:nvPr/>
        </p:nvSpPr>
        <p:spPr>
          <a:xfrm>
            <a:off x="3157538" y="1885950"/>
            <a:ext cx="250825" cy="1509713"/>
          </a:xfrm>
          <a:prstGeom prst="rightBrace">
            <a:avLst>
              <a:gd name="adj1" fmla="val 50158"/>
              <a:gd name="adj2" fmla="val 41324"/>
            </a:avLst>
          </a:prstGeom>
          <a:noFill/>
          <a:ln w="762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552409" name="右箭头 1552408"/>
          <p:cNvSpPr/>
          <p:nvPr/>
        </p:nvSpPr>
        <p:spPr>
          <a:xfrm>
            <a:off x="3179763" y="3497263"/>
            <a:ext cx="1665287" cy="277812"/>
          </a:xfrm>
          <a:prstGeom prst="rightArrow">
            <a:avLst>
              <a:gd name="adj1" fmla="val 30287"/>
              <a:gd name="adj2" fmla="val 92578"/>
            </a:avLst>
          </a:prstGeom>
          <a:solidFill>
            <a:schemeClr val="tx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52410" name="左大括号 1552409"/>
          <p:cNvSpPr/>
          <p:nvPr/>
        </p:nvSpPr>
        <p:spPr>
          <a:xfrm rot="-5400000">
            <a:off x="5584825" y="3178175"/>
            <a:ext cx="254000" cy="2411413"/>
          </a:xfrm>
          <a:prstGeom prst="leftBrace">
            <a:avLst>
              <a:gd name="adj1" fmla="val 79114"/>
              <a:gd name="adj2" fmla="val 50000"/>
            </a:avLst>
          </a:prstGeom>
          <a:noFill/>
          <a:ln w="762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552411" name="文本框 1552410"/>
          <p:cNvSpPr txBox="1"/>
          <p:nvPr/>
        </p:nvSpPr>
        <p:spPr>
          <a:xfrm>
            <a:off x="4464050" y="4581525"/>
            <a:ext cx="26050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二进制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vs.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十进制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2412" name="文本框 1552411"/>
          <p:cNvSpPr txBox="1"/>
          <p:nvPr/>
        </p:nvSpPr>
        <p:spPr>
          <a:xfrm>
            <a:off x="4476750" y="5572125"/>
            <a:ext cx="25701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由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元器件 到 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系统</a:t>
            </a:r>
            <a:endParaRPr lang="zh-CN" altLang="en-US" sz="24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2413" name="下箭头 1552412"/>
          <p:cNvSpPr/>
          <p:nvPr/>
        </p:nvSpPr>
        <p:spPr>
          <a:xfrm>
            <a:off x="5659438" y="5068888"/>
            <a:ext cx="225425" cy="503237"/>
          </a:xfrm>
          <a:prstGeom prst="downArrow">
            <a:avLst>
              <a:gd name="adj1" fmla="val 50000"/>
              <a:gd name="adj2" fmla="val 55809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0083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0525" y="4595813"/>
            <a:ext cx="3529013" cy="2052637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400835" name="图片 14008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1600200"/>
            <a:ext cx="2339975" cy="3092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00836" name="图片 14008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425" y="1527175"/>
            <a:ext cx="2036763" cy="3051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00837" name="图片 14008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" y="4568825"/>
            <a:ext cx="3201988" cy="23320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00838" name="Picture 7" descr="DSCN38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700" y="1581150"/>
            <a:ext cx="3386138" cy="22479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400840" name="矩形 1400839"/>
          <p:cNvSpPr/>
          <p:nvPr/>
        </p:nvSpPr>
        <p:spPr>
          <a:xfrm>
            <a:off x="120650" y="976313"/>
            <a:ext cx="2622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  <a:buFont typeface="Wingdings" panose="05000000000000000000" pitchFamily="2" charset="2"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形形色色的计算机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00841" name="Text Box 16"/>
          <p:cNvSpPr txBox="1"/>
          <p:nvPr/>
        </p:nvSpPr>
        <p:spPr>
          <a:xfrm>
            <a:off x="163513" y="0"/>
            <a:ext cx="3005137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计算机是什么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(2)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各种应用中的计算机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4434" name="文本框 1554433"/>
          <p:cNvSpPr txBox="1"/>
          <p:nvPr/>
        </p:nvSpPr>
        <p:spPr>
          <a:xfrm>
            <a:off x="107950" y="969963"/>
            <a:ext cx="8342313" cy="2465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lnSpc>
                <a:spcPct val="130000"/>
              </a:lnSpc>
              <a:buClrTx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计算机系统要解决的几个问题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SzPct val="80000"/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“控制与计算</a:t>
            </a:r>
            <a:r>
              <a:rPr lang="en-US" altLang="zh-CN" sz="2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lang="en-US" altLang="zh-CN" sz="1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----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微处理器</a:t>
            </a:r>
            <a:endParaRPr lang="en-US" altLang="zh-CN" sz="2400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SzPct val="80000"/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“输入</a:t>
            </a:r>
            <a:r>
              <a:rPr lang="en-US" altLang="zh-CN" sz="24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lang="en-US" altLang="zh-CN" sz="1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----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如何将外部信息输入到计算机中</a:t>
            </a:r>
            <a:r>
              <a:rPr lang="en-US" altLang="zh-CN" sz="1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?</a:t>
            </a:r>
            <a:endParaRPr lang="en-US" altLang="zh-CN" sz="180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SzPct val="80000"/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“输出”</a:t>
            </a:r>
            <a:r>
              <a:rPr lang="en-US" altLang="zh-CN" sz="1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----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如何将计算机中信息输出到外界</a:t>
            </a:r>
            <a:r>
              <a:rPr lang="en-US" altLang="zh-CN" sz="1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显示或打印</a:t>
            </a:r>
            <a:r>
              <a:rPr lang="en-US" altLang="zh-CN" sz="1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)?</a:t>
            </a:r>
            <a:endParaRPr lang="en-US" altLang="zh-CN" sz="180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SzPct val="80000"/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“永久存储与临时存储”</a:t>
            </a:r>
            <a:r>
              <a:rPr lang="en-US" altLang="zh-CN" sz="1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----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如何将计算机中的信息永久保存或临时保存</a:t>
            </a:r>
            <a:r>
              <a:rPr lang="en-US" altLang="zh-CN" sz="1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?</a:t>
            </a:r>
            <a:endParaRPr lang="en-US" altLang="zh-CN" sz="180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4435" name="Text Box 16"/>
          <p:cNvSpPr txBox="1"/>
          <p:nvPr/>
        </p:nvSpPr>
        <p:spPr>
          <a:xfrm>
            <a:off x="163513" y="0"/>
            <a:ext cx="437356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电子自动计算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计算机系统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(2)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计算机系统的构成包括哪些部分？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56482" name="图片 15564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3284538"/>
            <a:ext cx="4265613" cy="191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56483" name="文本框 1556482"/>
          <p:cNvSpPr txBox="1"/>
          <p:nvPr/>
        </p:nvSpPr>
        <p:spPr>
          <a:xfrm>
            <a:off x="223838" y="1844675"/>
            <a:ext cx="5427662" cy="476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endParaRPr lang="en-US" altLang="zh-CN" sz="1800" b="0">
              <a:latin typeface="Arial" panose="020B0604020202020204" pitchFamily="34" charset="0"/>
              <a:ea typeface="华文宋体" panose="02010600040101010101" pitchFamily="2" charset="-122"/>
            </a:endParaRPr>
          </a:p>
        </p:txBody>
      </p:sp>
      <p:sp>
        <p:nvSpPr>
          <p:cNvPr id="1556484" name="文本框 1556483"/>
          <p:cNvSpPr txBox="1"/>
          <p:nvPr/>
        </p:nvSpPr>
        <p:spPr>
          <a:xfrm>
            <a:off x="179388" y="1530350"/>
            <a:ext cx="4032250" cy="3213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>
              <a:lnSpc>
                <a:spcPct val="16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字长</a:t>
            </a:r>
            <a:r>
              <a:rPr lang="zh-CN" altLang="en-US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en-US" altLang="zh-CN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en-US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位</a:t>
            </a:r>
            <a:r>
              <a:rPr lang="zh-CN" altLang="en-US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</a:t>
            </a:r>
            <a:r>
              <a:rPr lang="en-US" altLang="zh-CN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r>
              <a:rPr lang="zh-CN" altLang="en-US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位</a:t>
            </a:r>
            <a:r>
              <a:rPr lang="zh-CN" altLang="en-US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</a:t>
            </a:r>
            <a:r>
              <a:rPr lang="en-US" altLang="zh-CN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32</a:t>
            </a:r>
            <a:r>
              <a:rPr lang="zh-CN" altLang="en-US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位</a:t>
            </a:r>
            <a:r>
              <a:rPr lang="zh-CN" altLang="en-US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</a:t>
            </a:r>
            <a:r>
              <a:rPr lang="en-US" altLang="zh-CN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64</a:t>
            </a:r>
            <a:r>
              <a:rPr lang="zh-CN" altLang="en-US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位</a:t>
            </a:r>
            <a:endParaRPr lang="zh-CN" altLang="en-US" b="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>
              <a:lnSpc>
                <a:spcPct val="16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主频</a:t>
            </a:r>
            <a:r>
              <a:rPr lang="zh-CN" altLang="en-US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：几</a:t>
            </a:r>
            <a:r>
              <a:rPr lang="en-US" altLang="zh-CN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MHz</a:t>
            </a:r>
            <a:r>
              <a:rPr lang="en-US" altLang="zh-CN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</a:t>
            </a:r>
            <a:r>
              <a:rPr lang="zh-CN" altLang="en-US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几百</a:t>
            </a:r>
            <a:r>
              <a:rPr lang="en-US" altLang="zh-CN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MHz</a:t>
            </a:r>
            <a:r>
              <a:rPr lang="en-US" altLang="zh-CN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</a:t>
            </a:r>
            <a:r>
              <a:rPr lang="zh-CN" altLang="en-US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几</a:t>
            </a:r>
            <a:r>
              <a:rPr lang="en-US" altLang="zh-CN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GHz</a:t>
            </a:r>
            <a:endParaRPr lang="en-US" altLang="zh-CN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>
              <a:lnSpc>
                <a:spcPct val="16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晶体管数量</a:t>
            </a:r>
            <a:r>
              <a:rPr lang="zh-CN" altLang="en-US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：几万</a:t>
            </a:r>
            <a:r>
              <a:rPr lang="zh-CN" altLang="en-US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</a:t>
            </a:r>
            <a:r>
              <a:rPr lang="zh-CN" altLang="en-US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几百万</a:t>
            </a:r>
            <a:r>
              <a:rPr lang="zh-CN" altLang="en-US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</a:t>
            </a:r>
            <a:r>
              <a:rPr lang="zh-CN" altLang="en-US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几亿颗</a:t>
            </a:r>
            <a:endParaRPr lang="zh-CN" altLang="en-US" b="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>
              <a:lnSpc>
                <a:spcPct val="16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功能</a:t>
            </a:r>
            <a:r>
              <a:rPr lang="en-US" altLang="zh-CN"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规模</a:t>
            </a:r>
            <a:r>
              <a:rPr lang="zh-CN" altLang="en-US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：微处理器</a:t>
            </a:r>
            <a:r>
              <a:rPr lang="zh-CN" altLang="en-US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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微处理器</a:t>
            </a: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协处理器</a:t>
            </a: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浮点运算</a:t>
            </a: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en-US" altLang="zh-CN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</a:t>
            </a:r>
            <a:r>
              <a:rPr lang="zh-CN" altLang="en-US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微处理器</a:t>
            </a: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lang="zh-CN" altLang="en-US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图形处理单元</a:t>
            </a: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GPU</a:t>
            </a:r>
            <a:r>
              <a:rPr lang="en-US" altLang="zh-CN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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微处理器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+3D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处理器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多媒体处理器</a:t>
            </a:r>
            <a:r>
              <a:rPr lang="en-US" altLang="zh-CN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</a:t>
            </a:r>
            <a:r>
              <a:rPr lang="zh-CN" altLang="en-US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多核微处理器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6485" name="文本框 1556484"/>
          <p:cNvSpPr txBox="1"/>
          <p:nvPr/>
        </p:nvSpPr>
        <p:spPr>
          <a:xfrm>
            <a:off x="223838" y="954088"/>
            <a:ext cx="2317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zh-CN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微处理器的发展</a:t>
            </a:r>
            <a:endParaRPr lang="en-US" altLang="zh-CN" sz="2400" b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556486" name="直接连接符 1556485"/>
          <p:cNvSpPr/>
          <p:nvPr/>
        </p:nvSpPr>
        <p:spPr>
          <a:xfrm>
            <a:off x="363538" y="5876925"/>
            <a:ext cx="82804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56487" name="文本框 1556486"/>
          <p:cNvSpPr txBox="1"/>
          <p:nvPr/>
        </p:nvSpPr>
        <p:spPr>
          <a:xfrm>
            <a:off x="5978525" y="6003925"/>
            <a:ext cx="577850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1999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6488" name="直接连接符 1556487"/>
          <p:cNvSpPr/>
          <p:nvPr/>
        </p:nvSpPr>
        <p:spPr>
          <a:xfrm>
            <a:off x="6267450" y="5832475"/>
            <a:ext cx="0" cy="144463"/>
          </a:xfrm>
          <a:prstGeom prst="line">
            <a:avLst/>
          </a:prstGeom>
          <a:ln w="9525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489" name="文本框 1556488"/>
          <p:cNvSpPr txBox="1"/>
          <p:nvPr/>
        </p:nvSpPr>
        <p:spPr>
          <a:xfrm>
            <a:off x="5730875" y="5499100"/>
            <a:ext cx="1081088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Pentium III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6490" name="文本框 1556489"/>
          <p:cNvSpPr txBox="1"/>
          <p:nvPr/>
        </p:nvSpPr>
        <p:spPr>
          <a:xfrm>
            <a:off x="6737350" y="5988050"/>
            <a:ext cx="577850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2005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6491" name="直接连接符 1556490"/>
          <p:cNvSpPr/>
          <p:nvPr/>
        </p:nvSpPr>
        <p:spPr>
          <a:xfrm>
            <a:off x="7026275" y="5816600"/>
            <a:ext cx="0" cy="144463"/>
          </a:xfrm>
          <a:prstGeom prst="line">
            <a:avLst/>
          </a:prstGeom>
          <a:ln w="9525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492" name="文本框 1556491"/>
          <p:cNvSpPr txBox="1"/>
          <p:nvPr/>
        </p:nvSpPr>
        <p:spPr>
          <a:xfrm>
            <a:off x="6753225" y="5300663"/>
            <a:ext cx="698500" cy="517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>
              <a:buClrTx/>
            </a:pPr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  <a:t>双核</a:t>
            </a:r>
            <a:endParaRPr lang="zh-CN" altLang="en-US" sz="1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buClr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CORE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6493" name="文本框 1556492"/>
          <p:cNvSpPr txBox="1"/>
          <p:nvPr/>
        </p:nvSpPr>
        <p:spPr>
          <a:xfrm>
            <a:off x="8105775" y="5991225"/>
            <a:ext cx="577850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2010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6494" name="直接连接符 1556493"/>
          <p:cNvSpPr/>
          <p:nvPr/>
        </p:nvSpPr>
        <p:spPr>
          <a:xfrm>
            <a:off x="8394700" y="5819775"/>
            <a:ext cx="0" cy="144463"/>
          </a:xfrm>
          <a:prstGeom prst="line">
            <a:avLst/>
          </a:prstGeom>
          <a:ln w="9525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495" name="文本框 1556494"/>
          <p:cNvSpPr txBox="1"/>
          <p:nvPr/>
        </p:nvSpPr>
        <p:spPr>
          <a:xfrm>
            <a:off x="7631113" y="5316538"/>
            <a:ext cx="1201737" cy="517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>
              <a:buClrTx/>
            </a:pPr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  <a:t>八核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  <a:t>十核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buClr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CORE i </a:t>
            </a:r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  <a:t>系列</a:t>
            </a:r>
            <a:endParaRPr lang="zh-CN" altLang="en-US" sz="1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56496" name="图片 15564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13" y="908050"/>
            <a:ext cx="2408237" cy="2365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56497" name="文本框 1556496"/>
          <p:cNvSpPr txBox="1"/>
          <p:nvPr/>
        </p:nvSpPr>
        <p:spPr>
          <a:xfrm>
            <a:off x="282575" y="5978525"/>
            <a:ext cx="577850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1974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6498" name="直接连接符 1556497"/>
          <p:cNvSpPr/>
          <p:nvPr/>
        </p:nvSpPr>
        <p:spPr>
          <a:xfrm>
            <a:off x="571500" y="5807075"/>
            <a:ext cx="0" cy="144463"/>
          </a:xfrm>
          <a:prstGeom prst="line">
            <a:avLst/>
          </a:prstGeom>
          <a:ln w="9525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499" name="文本框 1556498"/>
          <p:cNvSpPr txBox="1"/>
          <p:nvPr/>
        </p:nvSpPr>
        <p:spPr>
          <a:xfrm>
            <a:off x="34925" y="5473700"/>
            <a:ext cx="1020763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8086/8088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6500" name="文本框 1556499"/>
          <p:cNvSpPr txBox="1"/>
          <p:nvPr/>
        </p:nvSpPr>
        <p:spPr>
          <a:xfrm>
            <a:off x="1217613" y="5978525"/>
            <a:ext cx="577850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1982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6501" name="直接连接符 1556500"/>
          <p:cNvSpPr/>
          <p:nvPr/>
        </p:nvSpPr>
        <p:spPr>
          <a:xfrm>
            <a:off x="1506538" y="5807075"/>
            <a:ext cx="0" cy="144463"/>
          </a:xfrm>
          <a:prstGeom prst="line">
            <a:avLst/>
          </a:prstGeom>
          <a:ln w="9525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502" name="文本框 1556501"/>
          <p:cNvSpPr txBox="1"/>
          <p:nvPr/>
        </p:nvSpPr>
        <p:spPr>
          <a:xfrm>
            <a:off x="969963" y="5473700"/>
            <a:ext cx="1089025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Intel 80286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6503" name="文本框 1556502"/>
          <p:cNvSpPr txBox="1"/>
          <p:nvPr/>
        </p:nvSpPr>
        <p:spPr>
          <a:xfrm>
            <a:off x="2217738" y="5978525"/>
            <a:ext cx="577850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1985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6504" name="直接连接符 1556503"/>
          <p:cNvSpPr/>
          <p:nvPr/>
        </p:nvSpPr>
        <p:spPr>
          <a:xfrm>
            <a:off x="2506663" y="5807075"/>
            <a:ext cx="0" cy="144463"/>
          </a:xfrm>
          <a:prstGeom prst="line">
            <a:avLst/>
          </a:prstGeom>
          <a:ln w="9525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505" name="文本框 1556504"/>
          <p:cNvSpPr txBox="1"/>
          <p:nvPr/>
        </p:nvSpPr>
        <p:spPr>
          <a:xfrm>
            <a:off x="1970088" y="5473700"/>
            <a:ext cx="1089025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Intel 80386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6506" name="文本框 1556505"/>
          <p:cNvSpPr txBox="1"/>
          <p:nvPr/>
        </p:nvSpPr>
        <p:spPr>
          <a:xfrm>
            <a:off x="3233738" y="5978525"/>
            <a:ext cx="577850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1989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6507" name="直接连接符 1556506"/>
          <p:cNvSpPr/>
          <p:nvPr/>
        </p:nvSpPr>
        <p:spPr>
          <a:xfrm>
            <a:off x="3522663" y="5807075"/>
            <a:ext cx="0" cy="144463"/>
          </a:xfrm>
          <a:prstGeom prst="line">
            <a:avLst/>
          </a:prstGeom>
          <a:ln w="9525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508" name="文本框 1556507"/>
          <p:cNvSpPr txBox="1"/>
          <p:nvPr/>
        </p:nvSpPr>
        <p:spPr>
          <a:xfrm>
            <a:off x="2986088" y="5473700"/>
            <a:ext cx="1089025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Intel 80486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6509" name="文本框 1556508"/>
          <p:cNvSpPr txBox="1"/>
          <p:nvPr/>
        </p:nvSpPr>
        <p:spPr>
          <a:xfrm>
            <a:off x="4222750" y="5994400"/>
            <a:ext cx="577850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1993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6510" name="直接连接符 1556509"/>
          <p:cNvSpPr/>
          <p:nvPr/>
        </p:nvSpPr>
        <p:spPr>
          <a:xfrm>
            <a:off x="4511675" y="5822950"/>
            <a:ext cx="0" cy="144463"/>
          </a:xfrm>
          <a:prstGeom prst="line">
            <a:avLst/>
          </a:prstGeom>
          <a:ln w="9525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511" name="文本框 1556510"/>
          <p:cNvSpPr txBox="1"/>
          <p:nvPr/>
        </p:nvSpPr>
        <p:spPr>
          <a:xfrm>
            <a:off x="3975100" y="5489575"/>
            <a:ext cx="884238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Pentium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6512" name="文本框 1556511"/>
          <p:cNvSpPr txBox="1"/>
          <p:nvPr/>
        </p:nvSpPr>
        <p:spPr>
          <a:xfrm>
            <a:off x="5033963" y="5994400"/>
            <a:ext cx="577850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1997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6513" name="直接连接符 1556512"/>
          <p:cNvSpPr/>
          <p:nvPr/>
        </p:nvSpPr>
        <p:spPr>
          <a:xfrm>
            <a:off x="5322888" y="5822950"/>
            <a:ext cx="0" cy="144463"/>
          </a:xfrm>
          <a:prstGeom prst="line">
            <a:avLst/>
          </a:prstGeom>
          <a:ln w="9525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6514" name="文本框 1556513"/>
          <p:cNvSpPr txBox="1"/>
          <p:nvPr/>
        </p:nvSpPr>
        <p:spPr>
          <a:xfrm>
            <a:off x="4786313" y="5489575"/>
            <a:ext cx="1031875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Pentium II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6515" name="Text Box 16"/>
          <p:cNvSpPr txBox="1"/>
          <p:nvPr/>
        </p:nvSpPr>
        <p:spPr>
          <a:xfrm>
            <a:off x="163513" y="0"/>
            <a:ext cx="5303837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电子自动计算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计算机系统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(3)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控制与计算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微处理器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计算机系统的核心？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pic>
        <p:nvPicPr>
          <p:cNvPr id="1556516" name="图片 15565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163" y="906463"/>
            <a:ext cx="1789112" cy="23637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484">
                                            <p:txEl>
                                              <p:charRg st="18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6484">
                                            <p:txEl>
                                              <p:charRg st="18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6484">
                                            <p:txEl>
                                              <p:charRg st="18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484">
                                            <p:txEl>
                                              <p:charRg st="37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56484">
                                            <p:txEl>
                                              <p:charRg st="37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56484">
                                            <p:txEl>
                                              <p:charRg st="37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484">
                                            <p:txEl>
                                              <p:charRg st="54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56484">
                                            <p:txEl>
                                              <p:charRg st="54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56484">
                                            <p:txEl>
                                              <p:charRg st="54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8530" name="文本框 1558529"/>
          <p:cNvSpPr txBox="1"/>
          <p:nvPr/>
        </p:nvSpPr>
        <p:spPr>
          <a:xfrm>
            <a:off x="223838" y="1844675"/>
            <a:ext cx="5427662" cy="476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endParaRPr lang="en-US" altLang="zh-CN" sz="1800" b="0">
              <a:latin typeface="Arial" panose="020B0604020202020204" pitchFamily="34" charset="0"/>
              <a:ea typeface="华文宋体" panose="02010600040101010101" pitchFamily="2" charset="-122"/>
            </a:endParaRPr>
          </a:p>
        </p:txBody>
      </p:sp>
      <p:sp>
        <p:nvSpPr>
          <p:cNvPr id="1558531" name="文本框 1558530"/>
          <p:cNvSpPr txBox="1"/>
          <p:nvPr/>
        </p:nvSpPr>
        <p:spPr>
          <a:xfrm>
            <a:off x="180975" y="896938"/>
            <a:ext cx="1403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zh-CN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存储设备</a:t>
            </a:r>
            <a:endParaRPr lang="en-US" altLang="zh-CN" sz="2400" b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558532" name="文本框 1558531"/>
          <p:cNvSpPr txBox="1"/>
          <p:nvPr/>
        </p:nvSpPr>
        <p:spPr>
          <a:xfrm>
            <a:off x="1285875" y="6138863"/>
            <a:ext cx="100330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存储设备</a:t>
            </a:r>
            <a:endParaRPr lang="en-US" altLang="zh-CN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558533" name="组合 1558532"/>
          <p:cNvGrpSpPr/>
          <p:nvPr/>
        </p:nvGrpSpPr>
        <p:grpSpPr>
          <a:xfrm>
            <a:off x="282575" y="1695450"/>
            <a:ext cx="8294688" cy="4679950"/>
            <a:chOff x="178" y="1068"/>
            <a:chExt cx="5225" cy="2948"/>
          </a:xfrm>
        </p:grpSpPr>
        <p:sp>
          <p:nvSpPr>
            <p:cNvPr id="1558534" name="直接连接符 1558533"/>
            <p:cNvSpPr/>
            <p:nvPr/>
          </p:nvSpPr>
          <p:spPr>
            <a:xfrm>
              <a:off x="402" y="3790"/>
              <a:ext cx="4808" cy="0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558535" name="直接连接符 1558534"/>
            <p:cNvSpPr/>
            <p:nvPr/>
          </p:nvSpPr>
          <p:spPr>
            <a:xfrm flipV="1">
              <a:off x="402" y="1068"/>
              <a:ext cx="0" cy="2722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558536" name="文本框 1558535"/>
            <p:cNvSpPr txBox="1"/>
            <p:nvPr/>
          </p:nvSpPr>
          <p:spPr>
            <a:xfrm>
              <a:off x="5029" y="3804"/>
              <a:ext cx="374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类别</a:t>
              </a:r>
              <a:endParaRPr lang="zh-CN" altLang="en-US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58537" name="文本框 1558536"/>
            <p:cNvSpPr txBox="1"/>
            <p:nvPr/>
          </p:nvSpPr>
          <p:spPr>
            <a:xfrm>
              <a:off x="178" y="1159"/>
              <a:ext cx="270" cy="562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 anchor="t">
              <a:spAutoFit/>
            </a:bodyPr>
            <a:p>
              <a:pPr>
                <a:buClrTx/>
              </a:pPr>
              <a:r>
                <a:rPr lang="zh-CN" altLang="en-US" dirty="0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发展水平</a:t>
              </a:r>
              <a:endPara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58538" name="直接连接符 1558537"/>
          <p:cNvSpPr/>
          <p:nvPr/>
        </p:nvSpPr>
        <p:spPr>
          <a:xfrm flipV="1">
            <a:off x="1801813" y="1989138"/>
            <a:ext cx="0" cy="40132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58539" name="文本框 1558538"/>
          <p:cNvSpPr txBox="1"/>
          <p:nvPr/>
        </p:nvSpPr>
        <p:spPr>
          <a:xfrm>
            <a:off x="744538" y="2708275"/>
            <a:ext cx="2214562" cy="5810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>
              <a:buClrTx/>
            </a:pP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固态硬盘</a:t>
            </a:r>
            <a:endParaRPr lang="en-US" altLang="zh-CN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buClrTx/>
            </a:pP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USB Removable disk</a:t>
            </a:r>
            <a:endParaRPr lang="en-US" altLang="zh-CN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8540" name="文本框 1558539"/>
          <p:cNvSpPr txBox="1"/>
          <p:nvPr/>
        </p:nvSpPr>
        <p:spPr>
          <a:xfrm>
            <a:off x="1263650" y="3308350"/>
            <a:ext cx="1176338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en-US" altLang="zh-CN" err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FlashRAM</a:t>
            </a:r>
            <a:endParaRPr lang="en-US" altLang="zh-CN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8541" name="文本框 1558540"/>
          <p:cNvSpPr txBox="1"/>
          <p:nvPr/>
        </p:nvSpPr>
        <p:spPr>
          <a:xfrm>
            <a:off x="884238" y="5253038"/>
            <a:ext cx="193675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磁带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磁芯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磁鼓存储</a:t>
            </a:r>
            <a:endParaRPr lang="en-US" altLang="zh-CN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8542" name="文本框 1558541"/>
          <p:cNvSpPr txBox="1"/>
          <p:nvPr/>
        </p:nvSpPr>
        <p:spPr>
          <a:xfrm>
            <a:off x="771525" y="4387850"/>
            <a:ext cx="2163763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磁盘存储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硬盘与软盘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8543" name="文本框 1558542"/>
          <p:cNvSpPr txBox="1"/>
          <p:nvPr/>
        </p:nvSpPr>
        <p:spPr>
          <a:xfrm>
            <a:off x="893763" y="3711575"/>
            <a:ext cx="2238375" cy="581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光盘存储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(CD-ROM, CD R/W, DVD)</a:t>
            </a:r>
            <a:endParaRPr lang="en-US" altLang="zh-CN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8544" name="文本框 1558543"/>
          <p:cNvSpPr txBox="1"/>
          <p:nvPr/>
        </p:nvSpPr>
        <p:spPr>
          <a:xfrm>
            <a:off x="1350963" y="5602288"/>
            <a:ext cx="100330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汞延迟线</a:t>
            </a:r>
            <a:endParaRPr lang="en-US" altLang="zh-CN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8545" name="文本框 1558544"/>
          <p:cNvSpPr txBox="1"/>
          <p:nvPr/>
        </p:nvSpPr>
        <p:spPr>
          <a:xfrm>
            <a:off x="912813" y="2278063"/>
            <a:ext cx="187960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纳米存储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量子存储</a:t>
            </a:r>
            <a:endParaRPr lang="en-US" altLang="zh-CN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8546" name="文本框 1558545"/>
          <p:cNvSpPr txBox="1"/>
          <p:nvPr/>
        </p:nvSpPr>
        <p:spPr>
          <a:xfrm>
            <a:off x="684213" y="4821238"/>
            <a:ext cx="2338387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半导体存储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(ROM/RAM)</a:t>
            </a:r>
            <a:endParaRPr lang="en-US" altLang="zh-CN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8547" name="文本框 1558546"/>
          <p:cNvSpPr txBox="1"/>
          <p:nvPr/>
        </p:nvSpPr>
        <p:spPr>
          <a:xfrm>
            <a:off x="3708400" y="2205038"/>
            <a:ext cx="2159000" cy="1997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buClrTx/>
              <a:buChar char="•"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体积越来越小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Char char="•"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容量越来越大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Char char="•"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访问速度越来越快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Char char="•"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可靠性越来越高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Char char="•"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功耗越来越低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Char char="•"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持久性越来越好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558548" name="组合 1558547"/>
          <p:cNvGrpSpPr/>
          <p:nvPr/>
        </p:nvGrpSpPr>
        <p:grpSpPr>
          <a:xfrm>
            <a:off x="6462713" y="1268413"/>
            <a:ext cx="2430462" cy="1500187"/>
            <a:chOff x="4071" y="799"/>
            <a:chExt cx="1531" cy="945"/>
          </a:xfrm>
        </p:grpSpPr>
        <p:pic>
          <p:nvPicPr>
            <p:cNvPr id="1558549" name="图片 155854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68" y="799"/>
              <a:ext cx="1043" cy="74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58550" name="矩形 1558549"/>
            <p:cNvSpPr/>
            <p:nvPr/>
          </p:nvSpPr>
          <p:spPr>
            <a:xfrm>
              <a:off x="4071" y="1532"/>
              <a:ext cx="1531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DRAM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半导体存储器芯片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558551" name="组合 1558550"/>
          <p:cNvGrpSpPr/>
          <p:nvPr/>
        </p:nvGrpSpPr>
        <p:grpSpPr>
          <a:xfrm>
            <a:off x="7107238" y="4641850"/>
            <a:ext cx="1785937" cy="1379538"/>
            <a:chOff x="4295" y="2924"/>
            <a:chExt cx="1125" cy="869"/>
          </a:xfrm>
        </p:grpSpPr>
        <p:pic>
          <p:nvPicPr>
            <p:cNvPr id="1558552" name="图片 155855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07" y="2924"/>
              <a:ext cx="1068" cy="66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58553" name="矩形 1558552"/>
            <p:cNvSpPr/>
            <p:nvPr/>
          </p:nvSpPr>
          <p:spPr>
            <a:xfrm>
              <a:off x="4295" y="3581"/>
              <a:ext cx="1125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en-US" altLang="zh-CN" err="1">
                  <a:latin typeface="Arial" panose="020B0604020202020204" pitchFamily="34" charset="0"/>
                  <a:ea typeface="宋体" panose="02010600030101010101" pitchFamily="2" charset="-122"/>
                </a:rPr>
                <a:t>FlashRAM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存储器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558554" name="组合 1558553"/>
          <p:cNvGrpSpPr/>
          <p:nvPr/>
        </p:nvGrpSpPr>
        <p:grpSpPr>
          <a:xfrm>
            <a:off x="7770813" y="2708275"/>
            <a:ext cx="1265237" cy="1804988"/>
            <a:chOff x="4805" y="1706"/>
            <a:chExt cx="797" cy="1137"/>
          </a:xfrm>
        </p:grpSpPr>
        <p:pic>
          <p:nvPicPr>
            <p:cNvPr id="1558555" name="图片 155855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05" y="1706"/>
              <a:ext cx="797" cy="9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58556" name="矩形 1558555"/>
            <p:cNvSpPr/>
            <p:nvPr/>
          </p:nvSpPr>
          <p:spPr>
            <a:xfrm>
              <a:off x="4943" y="2631"/>
              <a:ext cx="521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U-Disk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558557" name="组合 1558556"/>
          <p:cNvGrpSpPr/>
          <p:nvPr/>
        </p:nvGrpSpPr>
        <p:grpSpPr>
          <a:xfrm>
            <a:off x="6494463" y="2835275"/>
            <a:ext cx="1173162" cy="1673225"/>
            <a:chOff x="4091" y="1786"/>
            <a:chExt cx="739" cy="1054"/>
          </a:xfrm>
        </p:grpSpPr>
        <p:pic>
          <p:nvPicPr>
            <p:cNvPr id="1558558" name="图片 15585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1" y="1786"/>
              <a:ext cx="739" cy="85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58559" name="矩形 1558558"/>
            <p:cNvSpPr/>
            <p:nvPr/>
          </p:nvSpPr>
          <p:spPr>
            <a:xfrm>
              <a:off x="4145" y="2628"/>
              <a:ext cx="632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固态硬盘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558560" name="图片 15585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638" y="4652963"/>
            <a:ext cx="1584325" cy="10334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558561" name="组合 1558560"/>
          <p:cNvGrpSpPr/>
          <p:nvPr/>
        </p:nvGrpSpPr>
        <p:grpSpPr>
          <a:xfrm>
            <a:off x="2987675" y="4437063"/>
            <a:ext cx="1200150" cy="1584325"/>
            <a:chOff x="2004" y="3022"/>
            <a:chExt cx="756" cy="998"/>
          </a:xfrm>
        </p:grpSpPr>
        <p:pic>
          <p:nvPicPr>
            <p:cNvPr id="1558562" name="图片 1558561" descr="Magnetic Core Memory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19" y="3022"/>
              <a:ext cx="725" cy="80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58563" name="矩形 1558562"/>
            <p:cNvSpPr/>
            <p:nvPr/>
          </p:nvSpPr>
          <p:spPr>
            <a:xfrm>
              <a:off x="2004" y="3808"/>
              <a:ext cx="756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solidFill>
                    <a:srgbClr val="FF5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磁芯存储器</a:t>
              </a:r>
              <a:endParaRPr lang="en-US" altLang="zh-CN">
                <a:solidFill>
                  <a:srgbClr val="FF5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558564" name="图片 155856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97550" y="4581525"/>
            <a:ext cx="1222375" cy="1225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58565" name="Text Box 16"/>
          <p:cNvSpPr txBox="1"/>
          <p:nvPr/>
        </p:nvSpPr>
        <p:spPr>
          <a:xfrm>
            <a:off x="163513" y="0"/>
            <a:ext cx="411956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电子自动计算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计算机系统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(4)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怎样解决大规模快速存储问题？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8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8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58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58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58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58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58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58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58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58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58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58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58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58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58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58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58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58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58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58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58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58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58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58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58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58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58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58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58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58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58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558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58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58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58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58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558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558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8532" grpId="0"/>
      <p:bldP spid="1558539" grpId="0"/>
      <p:bldP spid="1558540" grpId="0"/>
      <p:bldP spid="1558541" grpId="0"/>
      <p:bldP spid="1558542" grpId="0"/>
      <p:bldP spid="1558543" grpId="0"/>
      <p:bldP spid="1558544" grpId="0"/>
      <p:bldP spid="1558545" grpId="0"/>
      <p:bldP spid="1558546" grpId="0"/>
      <p:bldP spid="15585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60578" name="文本框 1560577"/>
          <p:cNvSpPr txBox="1"/>
          <p:nvPr/>
        </p:nvSpPr>
        <p:spPr>
          <a:xfrm>
            <a:off x="34925" y="1844675"/>
            <a:ext cx="5427663" cy="476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endParaRPr lang="en-US" altLang="zh-CN" sz="1800" b="0">
              <a:latin typeface="Arial" panose="020B0604020202020204" pitchFamily="34" charset="0"/>
              <a:ea typeface="华文宋体" panose="02010600040101010101" pitchFamily="2" charset="-122"/>
            </a:endParaRPr>
          </a:p>
        </p:txBody>
      </p:sp>
      <p:sp>
        <p:nvSpPr>
          <p:cNvPr id="1560579" name="文本框 1560578"/>
          <p:cNvSpPr txBox="1"/>
          <p:nvPr/>
        </p:nvSpPr>
        <p:spPr>
          <a:xfrm>
            <a:off x="3255963" y="6030913"/>
            <a:ext cx="100330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输入设备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560580" name="组合 1560579"/>
          <p:cNvGrpSpPr/>
          <p:nvPr/>
        </p:nvGrpSpPr>
        <p:grpSpPr>
          <a:xfrm>
            <a:off x="282575" y="1695450"/>
            <a:ext cx="8294688" cy="4679950"/>
            <a:chOff x="178" y="1068"/>
            <a:chExt cx="5225" cy="2948"/>
          </a:xfrm>
        </p:grpSpPr>
        <p:sp>
          <p:nvSpPr>
            <p:cNvPr id="1560581" name="直接连接符 1560580"/>
            <p:cNvSpPr/>
            <p:nvPr/>
          </p:nvSpPr>
          <p:spPr>
            <a:xfrm>
              <a:off x="402" y="3790"/>
              <a:ext cx="4808" cy="0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560582" name="直接连接符 1560581"/>
            <p:cNvSpPr/>
            <p:nvPr/>
          </p:nvSpPr>
          <p:spPr>
            <a:xfrm flipV="1">
              <a:off x="402" y="1068"/>
              <a:ext cx="0" cy="2722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560583" name="文本框 1560582"/>
            <p:cNvSpPr txBox="1"/>
            <p:nvPr/>
          </p:nvSpPr>
          <p:spPr>
            <a:xfrm>
              <a:off x="5029" y="3804"/>
              <a:ext cx="374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类别</a:t>
              </a:r>
              <a:endParaRPr lang="zh-CN" altLang="en-US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0584" name="文本框 1560583"/>
            <p:cNvSpPr txBox="1"/>
            <p:nvPr/>
          </p:nvSpPr>
          <p:spPr>
            <a:xfrm>
              <a:off x="178" y="1159"/>
              <a:ext cx="270" cy="562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 anchor="t">
              <a:spAutoFit/>
            </a:bodyPr>
            <a:p>
              <a:pPr>
                <a:buClrTx/>
              </a:pPr>
              <a:r>
                <a:rPr lang="zh-CN" altLang="en-US" dirty="0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发展水平</a:t>
              </a:r>
              <a:endPara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60585" name="直接连接符 1560584"/>
          <p:cNvSpPr/>
          <p:nvPr/>
        </p:nvSpPr>
        <p:spPr>
          <a:xfrm flipV="1">
            <a:off x="2414588" y="2008188"/>
            <a:ext cx="0" cy="40132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60586" name="文本框 1560585"/>
          <p:cNvSpPr txBox="1"/>
          <p:nvPr/>
        </p:nvSpPr>
        <p:spPr>
          <a:xfrm>
            <a:off x="1931988" y="5300663"/>
            <a:ext cx="1009650" cy="5810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穿孔纸带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ClrTx/>
            </a:pP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(0/1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输入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60587" name="文本框 1560586"/>
          <p:cNvSpPr txBox="1"/>
          <p:nvPr/>
        </p:nvSpPr>
        <p:spPr>
          <a:xfrm>
            <a:off x="1857375" y="4437063"/>
            <a:ext cx="1133475" cy="5810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键盘输入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buClrTx/>
            </a:pP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符号输入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60588" name="文本框 1560587"/>
          <p:cNvSpPr txBox="1"/>
          <p:nvPr/>
        </p:nvSpPr>
        <p:spPr>
          <a:xfrm>
            <a:off x="1930400" y="3424238"/>
            <a:ext cx="996950" cy="5810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鼠标输入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buClrTx/>
            </a:pP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点输入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60589" name="文本框 1560588"/>
          <p:cNvSpPr txBox="1"/>
          <p:nvPr/>
        </p:nvSpPr>
        <p:spPr>
          <a:xfrm>
            <a:off x="1554163" y="2276475"/>
            <a:ext cx="1878012" cy="8255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感知输入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buClrTx/>
            </a:pP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接触式感知输入</a:t>
            </a:r>
            <a:endParaRPr lang="zh-CN" altLang="en-US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buClrTx/>
            </a:pP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非接触式感知输入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60590" name="图片 15605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9338" y="4149725"/>
            <a:ext cx="2232025" cy="1055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60591" name="图片 15605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288" y="4437063"/>
            <a:ext cx="738187" cy="1520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60592" name="图片 156059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6100" y="2636838"/>
            <a:ext cx="1054100" cy="1187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60593" name="图片 15605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63" y="1484313"/>
            <a:ext cx="2665412" cy="1322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60594" name="文本框 1560593"/>
          <p:cNvSpPr txBox="1"/>
          <p:nvPr/>
        </p:nvSpPr>
        <p:spPr>
          <a:xfrm>
            <a:off x="209550" y="911225"/>
            <a:ext cx="1403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zh-CN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输入</a:t>
            </a: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设备</a:t>
            </a:r>
            <a:endParaRPr lang="en-US" altLang="zh-CN" sz="2400" b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grpSp>
        <p:nvGrpSpPr>
          <p:cNvPr id="1560595" name="组合 1560594"/>
          <p:cNvGrpSpPr/>
          <p:nvPr/>
        </p:nvGrpSpPr>
        <p:grpSpPr>
          <a:xfrm>
            <a:off x="6948488" y="2420938"/>
            <a:ext cx="1984375" cy="1571625"/>
            <a:chOff x="4422" y="1616"/>
            <a:chExt cx="1250" cy="990"/>
          </a:xfrm>
        </p:grpSpPr>
        <p:pic>
          <p:nvPicPr>
            <p:cNvPr id="1560596" name="图片 156059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2" y="1616"/>
              <a:ext cx="806" cy="99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560597" name="图片 156059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39" y="1706"/>
              <a:ext cx="433" cy="781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560598" name="Text Box 16"/>
          <p:cNvSpPr txBox="1"/>
          <p:nvPr/>
        </p:nvSpPr>
        <p:spPr>
          <a:xfrm>
            <a:off x="163513" y="0"/>
            <a:ext cx="3062287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电子自动计算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计算机系统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(5)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怎样解决输入问题？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0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0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60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60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60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60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60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60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60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60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60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60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60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60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60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60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60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60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60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60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60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60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60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60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0579" grpId="0"/>
      <p:bldP spid="1560586" grpId="0"/>
      <p:bldP spid="1560587" grpId="0"/>
      <p:bldP spid="1560588" grpId="0"/>
      <p:bldP spid="156058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62626" name="文本框 1562625"/>
          <p:cNvSpPr txBox="1"/>
          <p:nvPr/>
        </p:nvSpPr>
        <p:spPr>
          <a:xfrm>
            <a:off x="34925" y="1844675"/>
            <a:ext cx="5427663" cy="476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endParaRPr lang="en-US" altLang="zh-CN" sz="1800" b="0">
              <a:latin typeface="Arial" panose="020B0604020202020204" pitchFamily="34" charset="0"/>
              <a:ea typeface="华文宋体" panose="02010600040101010101" pitchFamily="2" charset="-122"/>
            </a:endParaRPr>
          </a:p>
        </p:txBody>
      </p:sp>
      <p:sp>
        <p:nvSpPr>
          <p:cNvPr id="1562627" name="文本框 1562626"/>
          <p:cNvSpPr txBox="1"/>
          <p:nvPr/>
        </p:nvSpPr>
        <p:spPr>
          <a:xfrm>
            <a:off x="1565275" y="6016625"/>
            <a:ext cx="1368425" cy="581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buClrTx/>
            </a:pP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输出设备</a:t>
            </a:r>
            <a:endParaRPr lang="zh-CN" altLang="en-US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buClrTx/>
            </a:pP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显示器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562628" name="组合 1562627"/>
          <p:cNvGrpSpPr/>
          <p:nvPr/>
        </p:nvGrpSpPr>
        <p:grpSpPr>
          <a:xfrm>
            <a:off x="282575" y="1695450"/>
            <a:ext cx="8294688" cy="4679950"/>
            <a:chOff x="178" y="1068"/>
            <a:chExt cx="5225" cy="2948"/>
          </a:xfrm>
        </p:grpSpPr>
        <p:sp>
          <p:nvSpPr>
            <p:cNvPr id="1562629" name="直接连接符 1562628"/>
            <p:cNvSpPr/>
            <p:nvPr/>
          </p:nvSpPr>
          <p:spPr>
            <a:xfrm>
              <a:off x="402" y="3790"/>
              <a:ext cx="4808" cy="0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562630" name="直接连接符 1562629"/>
            <p:cNvSpPr/>
            <p:nvPr/>
          </p:nvSpPr>
          <p:spPr>
            <a:xfrm flipV="1">
              <a:off x="402" y="1068"/>
              <a:ext cx="0" cy="2722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562631" name="文本框 1562630"/>
            <p:cNvSpPr txBox="1"/>
            <p:nvPr/>
          </p:nvSpPr>
          <p:spPr>
            <a:xfrm>
              <a:off x="5029" y="3804"/>
              <a:ext cx="374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类别</a:t>
              </a:r>
              <a:endParaRPr lang="zh-CN" altLang="en-US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2632" name="文本框 1562631"/>
            <p:cNvSpPr txBox="1"/>
            <p:nvPr/>
          </p:nvSpPr>
          <p:spPr>
            <a:xfrm>
              <a:off x="178" y="1159"/>
              <a:ext cx="270" cy="562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 anchor="t">
              <a:spAutoFit/>
            </a:bodyPr>
            <a:p>
              <a:pPr>
                <a:buClrTx/>
              </a:pPr>
              <a:r>
                <a:rPr lang="zh-CN" altLang="en-US" dirty="0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发展水平</a:t>
              </a:r>
              <a:endPara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62633" name="直接连接符 1562632"/>
          <p:cNvSpPr/>
          <p:nvPr/>
        </p:nvSpPr>
        <p:spPr>
          <a:xfrm flipV="1">
            <a:off x="2214563" y="2008188"/>
            <a:ext cx="0" cy="40132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62634" name="文本框 1562633"/>
          <p:cNvSpPr txBox="1"/>
          <p:nvPr/>
        </p:nvSpPr>
        <p:spPr>
          <a:xfrm>
            <a:off x="1062038" y="5311775"/>
            <a:ext cx="2573337" cy="5810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>
              <a:buClrTx/>
            </a:pP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CRT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：阴极射线管</a:t>
            </a:r>
            <a:endParaRPr lang="zh-CN" altLang="en-US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buClrTx/>
            </a:pP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模拟显示器：</a:t>
            </a:r>
            <a:r>
              <a:rPr lang="zh-CN" altLang="en-US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黑白与彩色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62635" name="文本框 1562634"/>
          <p:cNvSpPr txBox="1"/>
          <p:nvPr/>
        </p:nvSpPr>
        <p:spPr>
          <a:xfrm>
            <a:off x="835025" y="4448175"/>
            <a:ext cx="2903538" cy="5810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>
              <a:buClrTx/>
            </a:pP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CRT: 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字符发生器</a:t>
            </a:r>
            <a:endParaRPr lang="en-US" altLang="zh-CN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buClrTx/>
            </a:pP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向量式模拟显示器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输出字符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62636" name="文本框 1562635"/>
          <p:cNvSpPr txBox="1"/>
          <p:nvPr/>
        </p:nvSpPr>
        <p:spPr>
          <a:xfrm>
            <a:off x="939800" y="3711575"/>
            <a:ext cx="2698750" cy="5810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>
              <a:buClrTx/>
            </a:pP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CRT: 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数字光栅扫描显示器</a:t>
            </a:r>
            <a:endParaRPr lang="en-US" altLang="zh-CN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buClrTx/>
            </a:pP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基于内存的显示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输出图形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62637" name="文本框 1562636"/>
          <p:cNvSpPr txBox="1"/>
          <p:nvPr/>
        </p:nvSpPr>
        <p:spPr>
          <a:xfrm>
            <a:off x="1236663" y="2287588"/>
            <a:ext cx="1989137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>
              <a:buClrTx/>
            </a:pP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3D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显示器：</a:t>
            </a: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维图形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62638" name="文本框 1562637"/>
          <p:cNvSpPr txBox="1"/>
          <p:nvPr/>
        </p:nvSpPr>
        <p:spPr>
          <a:xfrm>
            <a:off x="1128713" y="2852738"/>
            <a:ext cx="2232025" cy="5810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>
              <a:buClrTx/>
            </a:pP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数字显示器：</a:t>
            </a:r>
            <a:r>
              <a:rPr lang="zh-CN" altLang="en-US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高清图形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buClrTx/>
            </a:pP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液晶、等离子技术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62639" name="图片 1562638" descr="pgf0412130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200" y="4705350"/>
            <a:ext cx="1296988" cy="1296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62640" name="图片 15626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1628775"/>
            <a:ext cx="1582738" cy="11287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562641" name="组合 1562640"/>
          <p:cNvGrpSpPr/>
          <p:nvPr/>
        </p:nvGrpSpPr>
        <p:grpSpPr>
          <a:xfrm>
            <a:off x="7019925" y="4705350"/>
            <a:ext cx="1295400" cy="1387475"/>
            <a:chOff x="2699" y="2614"/>
            <a:chExt cx="1200" cy="1576"/>
          </a:xfrm>
        </p:grpSpPr>
        <p:pic>
          <p:nvPicPr>
            <p:cNvPr id="1562642" name="图片 1562641" descr="pgf0412131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9" y="2614"/>
              <a:ext cx="1200" cy="12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62643" name="文本框 1562642"/>
            <p:cNvSpPr txBox="1"/>
            <p:nvPr/>
          </p:nvSpPr>
          <p:spPr>
            <a:xfrm>
              <a:off x="2925" y="3808"/>
              <a:ext cx="958" cy="3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en-US" altLang="zh-CN">
                  <a:solidFill>
                    <a:srgbClr val="FF505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GPU</a:t>
              </a:r>
              <a:r>
                <a:rPr lang="zh-CN" altLang="en-US" dirty="0">
                  <a:solidFill>
                    <a:srgbClr val="FF505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芯片</a:t>
              </a:r>
              <a:endParaRPr lang="zh-CN" altLang="en-US" dirty="0">
                <a:solidFill>
                  <a:srgbClr val="FF505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562644" name="组合 1562643"/>
          <p:cNvGrpSpPr/>
          <p:nvPr/>
        </p:nvGrpSpPr>
        <p:grpSpPr>
          <a:xfrm>
            <a:off x="6659563" y="1557338"/>
            <a:ext cx="1944687" cy="1425575"/>
            <a:chOff x="2714" y="2941"/>
            <a:chExt cx="1561" cy="1238"/>
          </a:xfrm>
        </p:grpSpPr>
        <p:pic>
          <p:nvPicPr>
            <p:cNvPr id="1562645" name="图片 15626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4" y="2941"/>
              <a:ext cx="1561" cy="94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62646" name="矩形 1562645"/>
            <p:cNvSpPr/>
            <p:nvPr/>
          </p:nvSpPr>
          <p:spPr>
            <a:xfrm>
              <a:off x="3033" y="3887"/>
              <a:ext cx="1134" cy="2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solidFill>
                    <a:srgbClr val="FF505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多显示卡并联</a:t>
              </a:r>
              <a:endParaRPr lang="en-US" altLang="zh-CN">
                <a:solidFill>
                  <a:srgbClr val="FF505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62647" name="文本框 1562646"/>
          <p:cNvSpPr txBox="1"/>
          <p:nvPr/>
        </p:nvSpPr>
        <p:spPr>
          <a:xfrm>
            <a:off x="4787900" y="2708275"/>
            <a:ext cx="3600450" cy="1997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buClrTx/>
              <a:buChar char="•"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分辨率越来越高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Char char="•"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颜色越来越逼真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Char char="•"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显示速度越来越快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屏幕刷新速度和图形处理速度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Char char="•"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越来越薄，越清晰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Char char="•"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可视角度越来越接近平角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62648" name="文本框 1562647"/>
          <p:cNvSpPr txBox="1"/>
          <p:nvPr/>
        </p:nvSpPr>
        <p:spPr>
          <a:xfrm>
            <a:off x="250825" y="954088"/>
            <a:ext cx="3841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zh-CN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输出设备</a:t>
            </a: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en-US" altLang="zh-CN" sz="2400" b="0">
                <a:latin typeface="Arial" panose="020B0604020202020204" pitchFamily="34" charset="0"/>
                <a:ea typeface="华文中宋" panose="02010600040101010101" pitchFamily="2" charset="-122"/>
              </a:rPr>
              <a:t>--</a:t>
            </a: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显示及显示控制</a:t>
            </a:r>
            <a:endParaRPr lang="en-US" altLang="zh-CN" sz="2400" b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562649" name="Text Box 16"/>
          <p:cNvSpPr txBox="1"/>
          <p:nvPr/>
        </p:nvSpPr>
        <p:spPr>
          <a:xfrm>
            <a:off x="163513" y="0"/>
            <a:ext cx="3062287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电子自动计算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计算机系统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(6)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怎样解决输出问题？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2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2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62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62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62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62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62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62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62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62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62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62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62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62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62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62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62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62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2627" grpId="0"/>
      <p:bldP spid="1562634" grpId="0"/>
      <p:bldP spid="1562635" grpId="0"/>
      <p:bldP spid="1562636" grpId="0"/>
      <p:bldP spid="1562637" grpId="0"/>
      <p:bldP spid="1562638" grpId="0"/>
      <p:bldP spid="15626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64674" name="组合 1564673"/>
          <p:cNvGrpSpPr/>
          <p:nvPr/>
        </p:nvGrpSpPr>
        <p:grpSpPr>
          <a:xfrm>
            <a:off x="0" y="1196975"/>
            <a:ext cx="8721725" cy="5400675"/>
            <a:chOff x="22" y="754"/>
            <a:chExt cx="5494" cy="3402"/>
          </a:xfrm>
        </p:grpSpPr>
        <p:sp>
          <p:nvSpPr>
            <p:cNvPr id="1564675" name="文本框 1564674"/>
            <p:cNvSpPr txBox="1"/>
            <p:nvPr/>
          </p:nvSpPr>
          <p:spPr>
            <a:xfrm>
              <a:off x="22" y="1162"/>
              <a:ext cx="3419" cy="30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40000"/>
                </a:lnSpc>
                <a:buClr>
                  <a:srgbClr val="0066FF"/>
                </a:buClr>
                <a:buFont typeface="Wingdings" panose="05000000000000000000" pitchFamily="2" charset="2"/>
                <a:buChar char="u"/>
              </a:pPr>
              <a:endParaRPr lang="en-US" altLang="zh-CN" sz="1800" b="0">
                <a:latin typeface="Arial" panose="020B0604020202020204" pitchFamily="34" charset="0"/>
                <a:ea typeface="华文宋体" panose="02010600040101010101" pitchFamily="2" charset="-122"/>
              </a:endParaRPr>
            </a:p>
          </p:txBody>
        </p:sp>
        <p:sp>
          <p:nvSpPr>
            <p:cNvPr id="1564676" name="文本框 1564675"/>
            <p:cNvSpPr txBox="1"/>
            <p:nvPr/>
          </p:nvSpPr>
          <p:spPr>
            <a:xfrm>
              <a:off x="141" y="754"/>
              <a:ext cx="165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zh-CN" sz="2400" b="0" dirty="0">
                  <a:latin typeface="Arial" panose="020B0604020202020204" pitchFamily="34" charset="0"/>
                  <a:ea typeface="华文中宋" panose="02010600040101010101" pitchFamily="2" charset="-122"/>
                </a:rPr>
                <a:t>计算机系统的发展</a:t>
              </a:r>
              <a:endParaRPr lang="en-US" altLang="zh-CN" sz="2400" b="0"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1564677" name="文本框 1564676"/>
            <p:cNvSpPr txBox="1"/>
            <p:nvPr/>
          </p:nvSpPr>
          <p:spPr>
            <a:xfrm>
              <a:off x="674" y="3867"/>
              <a:ext cx="632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微处理器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678" name="文本框 1564677"/>
            <p:cNvSpPr txBox="1"/>
            <p:nvPr/>
          </p:nvSpPr>
          <p:spPr>
            <a:xfrm>
              <a:off x="2118" y="3867"/>
              <a:ext cx="632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存储设备</a:t>
              </a:r>
              <a:endPara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679" name="文本框 1564678"/>
            <p:cNvSpPr txBox="1"/>
            <p:nvPr/>
          </p:nvSpPr>
          <p:spPr>
            <a:xfrm>
              <a:off x="4212" y="3790"/>
              <a:ext cx="862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输出设备</a:t>
              </a:r>
              <a:endPara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>
                <a:buClrTx/>
              </a:pPr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(</a:t>
              </a: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显示器</a:t>
              </a:r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endPara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680" name="文本框 1564679"/>
            <p:cNvSpPr txBox="1"/>
            <p:nvPr/>
          </p:nvSpPr>
          <p:spPr>
            <a:xfrm>
              <a:off x="3309" y="3867"/>
              <a:ext cx="632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输入设备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564681" name="组合 1564680"/>
            <p:cNvGrpSpPr/>
            <p:nvPr/>
          </p:nvGrpSpPr>
          <p:grpSpPr>
            <a:xfrm>
              <a:off x="178" y="1068"/>
              <a:ext cx="5225" cy="2948"/>
              <a:chOff x="178" y="1068"/>
              <a:chExt cx="5225" cy="2948"/>
            </a:xfrm>
          </p:grpSpPr>
          <p:sp>
            <p:nvSpPr>
              <p:cNvPr id="1564682" name="直接连接符 1564681"/>
              <p:cNvSpPr/>
              <p:nvPr/>
            </p:nvSpPr>
            <p:spPr>
              <a:xfrm>
                <a:off x="402" y="3790"/>
                <a:ext cx="4808" cy="0"/>
              </a:xfrm>
              <a:prstGeom prst="line">
                <a:avLst/>
              </a:prstGeom>
              <a:ln w="9525" cap="flat" cmpd="sng">
                <a:solidFill>
                  <a:srgbClr val="CC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564683" name="直接连接符 1564682"/>
              <p:cNvSpPr/>
              <p:nvPr/>
            </p:nvSpPr>
            <p:spPr>
              <a:xfrm flipV="1">
                <a:off x="402" y="1068"/>
                <a:ext cx="0" cy="2722"/>
              </a:xfrm>
              <a:prstGeom prst="line">
                <a:avLst/>
              </a:prstGeom>
              <a:ln w="9525" cap="flat" cmpd="sng">
                <a:solidFill>
                  <a:srgbClr val="CC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564684" name="文本框 1564683"/>
              <p:cNvSpPr txBox="1"/>
              <p:nvPr/>
            </p:nvSpPr>
            <p:spPr>
              <a:xfrm>
                <a:off x="5029" y="3804"/>
                <a:ext cx="374" cy="2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>
                  <a:buClrTx/>
                </a:pPr>
                <a:r>
                  <a:rPr lang="zh-CN" altLang="en-US" dirty="0">
                    <a:solidFill>
                      <a:srgbClr val="CC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类别</a:t>
                </a:r>
                <a:endParaRPr lang="zh-CN" altLang="en-US" dirty="0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64685" name="文本框 1564684"/>
              <p:cNvSpPr txBox="1"/>
              <p:nvPr/>
            </p:nvSpPr>
            <p:spPr>
              <a:xfrm>
                <a:off x="178" y="1159"/>
                <a:ext cx="270" cy="56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vert="eaVert" wrap="none" anchor="t">
                <a:spAutoFit/>
              </a:bodyPr>
              <a:p>
                <a:pPr>
                  <a:buClrTx/>
                </a:pPr>
                <a:r>
                  <a:rPr lang="zh-CN" altLang="en-US" dirty="0">
                    <a:solidFill>
                      <a:srgbClr val="CC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发展水平</a:t>
                </a:r>
                <a:endParaRPr lang="en-US" altLang="zh-CN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564686" name="直接连接符 1564685"/>
            <p:cNvSpPr/>
            <p:nvPr/>
          </p:nvSpPr>
          <p:spPr>
            <a:xfrm flipV="1">
              <a:off x="989" y="1253"/>
              <a:ext cx="0" cy="2528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564687" name="直接连接符 1564686"/>
            <p:cNvSpPr/>
            <p:nvPr/>
          </p:nvSpPr>
          <p:spPr>
            <a:xfrm flipV="1">
              <a:off x="2443" y="1253"/>
              <a:ext cx="0" cy="2528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564688" name="直接连接符 1564687"/>
            <p:cNvSpPr/>
            <p:nvPr/>
          </p:nvSpPr>
          <p:spPr>
            <a:xfrm flipV="1">
              <a:off x="3613" y="1265"/>
              <a:ext cx="0" cy="2528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564689" name="直接连接符 1564688"/>
            <p:cNvSpPr/>
            <p:nvPr/>
          </p:nvSpPr>
          <p:spPr>
            <a:xfrm flipV="1">
              <a:off x="4621" y="1265"/>
              <a:ext cx="0" cy="2528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564690" name="文本框 1564689"/>
            <p:cNvSpPr txBox="1"/>
            <p:nvPr/>
          </p:nvSpPr>
          <p:spPr>
            <a:xfrm>
              <a:off x="352" y="3566"/>
              <a:ext cx="1449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en-US" altLang="zh-CN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(</a:t>
              </a:r>
              <a:r>
                <a:rPr lang="zh-CN" altLang="en-US" dirty="0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字长</a:t>
              </a:r>
              <a:r>
                <a:rPr lang="en-US" altLang="zh-CN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;</a:t>
              </a:r>
              <a:r>
                <a:rPr lang="zh-CN" altLang="en-US" dirty="0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主频</a:t>
              </a:r>
              <a:r>
                <a:rPr lang="en-US" altLang="zh-CN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;</a:t>
              </a:r>
              <a:r>
                <a:rPr lang="zh-CN" altLang="en-US" dirty="0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晶体管数目</a:t>
              </a:r>
              <a:r>
                <a:rPr lang="en-US" altLang="zh-CN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endPara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691" name="文本框 1564690"/>
            <p:cNvSpPr txBox="1"/>
            <p:nvPr/>
          </p:nvSpPr>
          <p:spPr>
            <a:xfrm>
              <a:off x="581" y="3329"/>
              <a:ext cx="1031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(8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位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;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5M;1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万颗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692" name="文本框 1564691"/>
            <p:cNvSpPr txBox="1"/>
            <p:nvPr/>
          </p:nvSpPr>
          <p:spPr>
            <a:xfrm>
              <a:off x="474" y="2946"/>
              <a:ext cx="1244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(16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位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;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20M;10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万颗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693" name="文本框 1564692"/>
            <p:cNvSpPr txBox="1"/>
            <p:nvPr/>
          </p:nvSpPr>
          <p:spPr>
            <a:xfrm>
              <a:off x="439" y="2523"/>
              <a:ext cx="1315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(32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位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;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60M;300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万颗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694" name="文本框 1564693"/>
            <p:cNvSpPr txBox="1"/>
            <p:nvPr/>
          </p:nvSpPr>
          <p:spPr>
            <a:xfrm>
              <a:off x="442" y="2084"/>
              <a:ext cx="130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(32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位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;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1G;2800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万颗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695" name="文本框 1564694"/>
            <p:cNvSpPr txBox="1"/>
            <p:nvPr/>
          </p:nvSpPr>
          <p:spPr>
            <a:xfrm>
              <a:off x="495" y="1661"/>
              <a:ext cx="1202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(64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位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;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10G; 3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亿颗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696" name="文本框 1564695"/>
            <p:cNvSpPr txBox="1"/>
            <p:nvPr/>
          </p:nvSpPr>
          <p:spPr>
            <a:xfrm>
              <a:off x="385" y="1298"/>
              <a:ext cx="1423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(64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位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;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&gt;10G; &gt;10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亿颗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697" name="文本框 1564696"/>
            <p:cNvSpPr txBox="1"/>
            <p:nvPr/>
          </p:nvSpPr>
          <p:spPr>
            <a:xfrm>
              <a:off x="3309" y="3339"/>
              <a:ext cx="638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穿孔纸带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(0/1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输入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698" name="文本框 1564697"/>
            <p:cNvSpPr txBox="1"/>
            <p:nvPr/>
          </p:nvSpPr>
          <p:spPr>
            <a:xfrm>
              <a:off x="3260" y="2795"/>
              <a:ext cx="718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键盘输入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>
                <a:buClrTx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(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符号输入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699" name="文本框 1564698"/>
            <p:cNvSpPr txBox="1"/>
            <p:nvPr/>
          </p:nvSpPr>
          <p:spPr>
            <a:xfrm>
              <a:off x="3306" y="2157"/>
              <a:ext cx="632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鼠标输入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>
                <a:buClrTx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(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点输入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700" name="文本框 1564699"/>
            <p:cNvSpPr txBox="1"/>
            <p:nvPr/>
          </p:nvSpPr>
          <p:spPr>
            <a:xfrm>
              <a:off x="3067" y="1434"/>
              <a:ext cx="1191" cy="5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感知输入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>
                <a:buClrTx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(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接触式感知输入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非接触式感知输入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701" name="文本框 1564700"/>
            <p:cNvSpPr txBox="1"/>
            <p:nvPr/>
          </p:nvSpPr>
          <p:spPr>
            <a:xfrm>
              <a:off x="3895" y="3346"/>
              <a:ext cx="1621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>
                <a:buClrTx/>
              </a:pPr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CRT</a:t>
              </a: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：阴极射线管</a:t>
              </a:r>
              <a:endPara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>
                <a:buClrTx/>
              </a:pPr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(</a:t>
              </a: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模拟显示器：黑白与彩色</a:t>
              </a:r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endPara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702" name="文本框 1564701"/>
            <p:cNvSpPr txBox="1"/>
            <p:nvPr/>
          </p:nvSpPr>
          <p:spPr>
            <a:xfrm>
              <a:off x="4047" y="2802"/>
              <a:ext cx="1234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>
                <a:buClrTx/>
              </a:pPr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CRT: </a:t>
              </a: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字符发生器</a:t>
              </a:r>
              <a:endPara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>
                <a:buClrTx/>
              </a:pPr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(</a:t>
              </a: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向量式模拟显示器</a:t>
              </a:r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endPara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703" name="文本框 1564702"/>
            <p:cNvSpPr txBox="1"/>
            <p:nvPr/>
          </p:nvSpPr>
          <p:spPr>
            <a:xfrm>
              <a:off x="3859" y="2338"/>
              <a:ext cx="1618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>
                <a:buClrTx/>
              </a:pPr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CRT: </a:t>
              </a: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数字光栅扫描显示器</a:t>
              </a:r>
              <a:endPara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>
                <a:buClrTx/>
              </a:pPr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(</a:t>
              </a: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基于内存的显示</a:t>
              </a:r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endPara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704" name="文本框 1564703"/>
            <p:cNvSpPr txBox="1"/>
            <p:nvPr/>
          </p:nvSpPr>
          <p:spPr>
            <a:xfrm>
              <a:off x="4296" y="1441"/>
              <a:ext cx="666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>
                <a:buClrTx/>
              </a:pPr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3D</a:t>
              </a: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显示器</a:t>
              </a:r>
              <a:endPara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705" name="文本框 1564704"/>
            <p:cNvSpPr txBox="1"/>
            <p:nvPr/>
          </p:nvSpPr>
          <p:spPr>
            <a:xfrm>
              <a:off x="4022" y="1797"/>
              <a:ext cx="1234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数字显示器</a:t>
              </a:r>
              <a:endPara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>
                <a:buClrTx/>
              </a:pPr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(</a:t>
              </a: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液晶、等离子技术</a:t>
              </a:r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endPara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706" name="文本框 1564705"/>
            <p:cNvSpPr txBox="1"/>
            <p:nvPr/>
          </p:nvSpPr>
          <p:spPr>
            <a:xfrm>
              <a:off x="1777" y="1658"/>
              <a:ext cx="1395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固态硬盘</a:t>
              </a:r>
              <a:endPara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>
                <a:buClrTx/>
              </a:pPr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USB Removable disk</a:t>
              </a:r>
              <a:endPara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707" name="文本框 1564706"/>
            <p:cNvSpPr txBox="1"/>
            <p:nvPr/>
          </p:nvSpPr>
          <p:spPr>
            <a:xfrm>
              <a:off x="2104" y="2039"/>
              <a:ext cx="741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en-US" altLang="zh-CN" err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FlashRAM</a:t>
              </a:r>
              <a:endPara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708" name="文本框 1564707"/>
            <p:cNvSpPr txBox="1"/>
            <p:nvPr/>
          </p:nvSpPr>
          <p:spPr>
            <a:xfrm>
              <a:off x="1865" y="3251"/>
              <a:ext cx="1220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磁带</a:t>
              </a:r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/</a:t>
              </a: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磁芯</a:t>
              </a:r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/</a:t>
              </a: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磁鼓存储</a:t>
              </a:r>
              <a:endPara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709" name="文本框 1564708"/>
            <p:cNvSpPr txBox="1"/>
            <p:nvPr/>
          </p:nvSpPr>
          <p:spPr>
            <a:xfrm>
              <a:off x="1794" y="2697"/>
              <a:ext cx="1363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磁盘存储</a:t>
              </a:r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(</a:t>
              </a: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硬盘与软盘</a:t>
              </a:r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endPara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710" name="文本框 1564709"/>
            <p:cNvSpPr txBox="1"/>
            <p:nvPr/>
          </p:nvSpPr>
          <p:spPr>
            <a:xfrm>
              <a:off x="1770" y="2266"/>
              <a:ext cx="1410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ClrTx/>
              </a:pP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光盘存储</a:t>
              </a:r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(CD-ROM, CD R/W, DVD)</a:t>
              </a:r>
              <a:endPara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711" name="文本框 1564710"/>
            <p:cNvSpPr txBox="1"/>
            <p:nvPr/>
          </p:nvSpPr>
          <p:spPr>
            <a:xfrm>
              <a:off x="2159" y="3529"/>
              <a:ext cx="632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汞延迟线</a:t>
              </a:r>
              <a:endPara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712" name="文本框 1564711"/>
            <p:cNvSpPr txBox="1"/>
            <p:nvPr/>
          </p:nvSpPr>
          <p:spPr>
            <a:xfrm>
              <a:off x="1883" y="1435"/>
              <a:ext cx="1184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纳米存储</a:t>
              </a:r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/</a:t>
              </a: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量子存储</a:t>
              </a:r>
              <a:endPara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4713" name="文本框 1564712"/>
            <p:cNvSpPr txBox="1"/>
            <p:nvPr/>
          </p:nvSpPr>
          <p:spPr>
            <a:xfrm>
              <a:off x="1739" y="2974"/>
              <a:ext cx="1473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半导体存储</a:t>
              </a:r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(ROM/RAM)</a:t>
              </a:r>
              <a:endParaRPr lang="en-US" altLang="zh-CN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64714" name="Text Box 16"/>
          <p:cNvSpPr txBox="1"/>
          <p:nvPr/>
        </p:nvSpPr>
        <p:spPr>
          <a:xfrm>
            <a:off x="163513" y="0"/>
            <a:ext cx="538956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电子自动计算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计算机系统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(7)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计算机系统各主要部件的发展趋势是什么？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66722" name="Text Box 16"/>
          <p:cNvSpPr txBox="1"/>
          <p:nvPr/>
        </p:nvSpPr>
        <p:spPr>
          <a:xfrm>
            <a:off x="163513" y="0"/>
            <a:ext cx="3062287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电子自动计算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计算机系统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(8)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小结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grpSp>
        <p:nvGrpSpPr>
          <p:cNvPr id="1566723" name="组合 1566722"/>
          <p:cNvGrpSpPr/>
          <p:nvPr/>
        </p:nvGrpSpPr>
        <p:grpSpPr>
          <a:xfrm>
            <a:off x="3959225" y="3749675"/>
            <a:ext cx="1425575" cy="1187450"/>
            <a:chOff x="2695" y="3093"/>
            <a:chExt cx="898" cy="748"/>
          </a:xfrm>
        </p:grpSpPr>
        <p:sp>
          <p:nvSpPr>
            <p:cNvPr id="20" name="AutoShape 39"/>
            <p:cNvSpPr>
              <a:spLocks noChangeArrowheads="1"/>
            </p:cNvSpPr>
            <p:nvPr/>
          </p:nvSpPr>
          <p:spPr bwMode="gray">
            <a:xfrm>
              <a:off x="2695" y="3093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Oval 40"/>
            <p:cNvSpPr>
              <a:spLocks noChangeArrowheads="1"/>
            </p:cNvSpPr>
            <p:nvPr/>
          </p:nvSpPr>
          <p:spPr bwMode="gray">
            <a:xfrm>
              <a:off x="2769" y="3155"/>
              <a:ext cx="750" cy="625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Text Box 84"/>
            <p:cNvSpPr txBox="1">
              <a:spLocks noChangeArrowheads="1"/>
            </p:cNvSpPr>
            <p:nvPr/>
          </p:nvSpPr>
          <p:spPr bwMode="auto">
            <a:xfrm>
              <a:off x="2772" y="3208"/>
              <a:ext cx="743" cy="51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4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存储 设备</a:t>
              </a:r>
              <a:endParaRPr lang="zh-CN" altLang="en-US" sz="24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566727" name="组合 1566726"/>
          <p:cNvGrpSpPr/>
          <p:nvPr/>
        </p:nvGrpSpPr>
        <p:grpSpPr>
          <a:xfrm>
            <a:off x="1455738" y="3149600"/>
            <a:ext cx="1425575" cy="1187450"/>
            <a:chOff x="1117" y="1998"/>
            <a:chExt cx="898" cy="748"/>
          </a:xfrm>
        </p:grpSpPr>
        <p:sp>
          <p:nvSpPr>
            <p:cNvPr id="2" name="AutoShape 39"/>
            <p:cNvSpPr>
              <a:spLocks noChangeArrowheads="1"/>
            </p:cNvSpPr>
            <p:nvPr/>
          </p:nvSpPr>
          <p:spPr bwMode="gray">
            <a:xfrm>
              <a:off x="1117" y="1998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66729" name="Oval 40"/>
            <p:cNvSpPr/>
            <p:nvPr/>
          </p:nvSpPr>
          <p:spPr>
            <a:xfrm>
              <a:off x="1191" y="2060"/>
              <a:ext cx="750" cy="625"/>
            </a:xfrm>
            <a:prstGeom prst="ellipse">
              <a:avLst/>
            </a:prstGeom>
            <a:solidFill>
              <a:schemeClr val="accent2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" name="Text Box 84"/>
            <p:cNvSpPr txBox="1">
              <a:spLocks noChangeArrowheads="1"/>
            </p:cNvSpPr>
            <p:nvPr/>
          </p:nvSpPr>
          <p:spPr bwMode="auto">
            <a:xfrm>
              <a:off x="1194" y="2208"/>
              <a:ext cx="74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输入</a:t>
              </a:r>
              <a:endParaRPr lang="zh-CN" altLang="en-US" sz="28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566731" name="右箭头 1566730"/>
          <p:cNvSpPr/>
          <p:nvPr/>
        </p:nvSpPr>
        <p:spPr>
          <a:xfrm>
            <a:off x="2860675" y="3570288"/>
            <a:ext cx="1095375" cy="344487"/>
          </a:xfrm>
          <a:prstGeom prst="rightArrow">
            <a:avLst>
              <a:gd name="adj1" fmla="val 50000"/>
              <a:gd name="adj2" fmla="val 79493"/>
            </a:avLst>
          </a:prstGeom>
          <a:solidFill>
            <a:schemeClr val="tx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566732" name="组合 1566731"/>
          <p:cNvGrpSpPr/>
          <p:nvPr/>
        </p:nvGrpSpPr>
        <p:grpSpPr>
          <a:xfrm>
            <a:off x="3948113" y="2527300"/>
            <a:ext cx="1425575" cy="1187450"/>
            <a:chOff x="4140" y="2220"/>
            <a:chExt cx="898" cy="748"/>
          </a:xfrm>
        </p:grpSpPr>
        <p:sp>
          <p:nvSpPr>
            <p:cNvPr id="4" name="AutoShape 39"/>
            <p:cNvSpPr>
              <a:spLocks noChangeArrowheads="1"/>
            </p:cNvSpPr>
            <p:nvPr/>
          </p:nvSpPr>
          <p:spPr bwMode="gray">
            <a:xfrm>
              <a:off x="4140" y="222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66734" name="Oval 40"/>
            <p:cNvSpPr/>
            <p:nvPr/>
          </p:nvSpPr>
          <p:spPr>
            <a:xfrm>
              <a:off x="4214" y="2282"/>
              <a:ext cx="750" cy="625"/>
            </a:xfrm>
            <a:prstGeom prst="ellipse">
              <a:avLst/>
            </a:prstGeom>
            <a:solidFill>
              <a:srgbClr val="669900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" name="Text Box 84"/>
            <p:cNvSpPr txBox="1">
              <a:spLocks noChangeArrowheads="1"/>
            </p:cNvSpPr>
            <p:nvPr/>
          </p:nvSpPr>
          <p:spPr bwMode="auto">
            <a:xfrm>
              <a:off x="4217" y="2335"/>
              <a:ext cx="743" cy="51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4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控制与计算</a:t>
              </a:r>
              <a:endParaRPr lang="en-US" altLang="zh-CN" sz="24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566736" name="组合 1566735"/>
          <p:cNvGrpSpPr/>
          <p:nvPr/>
        </p:nvGrpSpPr>
        <p:grpSpPr>
          <a:xfrm>
            <a:off x="6542088" y="3148013"/>
            <a:ext cx="1425575" cy="1187450"/>
            <a:chOff x="1462" y="2443"/>
            <a:chExt cx="898" cy="748"/>
          </a:xfrm>
        </p:grpSpPr>
        <p:sp>
          <p:nvSpPr>
            <p:cNvPr id="6" name="AutoShape 39"/>
            <p:cNvSpPr>
              <a:spLocks noChangeArrowheads="1"/>
            </p:cNvSpPr>
            <p:nvPr/>
          </p:nvSpPr>
          <p:spPr bwMode="gray">
            <a:xfrm>
              <a:off x="1462" y="2443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66738" name="Oval 40"/>
            <p:cNvSpPr/>
            <p:nvPr/>
          </p:nvSpPr>
          <p:spPr>
            <a:xfrm>
              <a:off x="1536" y="2505"/>
              <a:ext cx="750" cy="625"/>
            </a:xfrm>
            <a:prstGeom prst="ellipse">
              <a:avLst/>
            </a:prstGeom>
            <a:solidFill>
              <a:schemeClr val="accent2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Text Box 84"/>
            <p:cNvSpPr txBox="1">
              <a:spLocks noChangeArrowheads="1"/>
            </p:cNvSpPr>
            <p:nvPr/>
          </p:nvSpPr>
          <p:spPr bwMode="auto">
            <a:xfrm>
              <a:off x="1539" y="2653"/>
              <a:ext cx="74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输出</a:t>
              </a:r>
              <a:endParaRPr lang="zh-CN" altLang="en-US" sz="28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566740" name="右箭头 1566739"/>
          <p:cNvSpPr/>
          <p:nvPr/>
        </p:nvSpPr>
        <p:spPr>
          <a:xfrm>
            <a:off x="5467350" y="3570288"/>
            <a:ext cx="1095375" cy="344487"/>
          </a:xfrm>
          <a:prstGeom prst="rightArrow">
            <a:avLst>
              <a:gd name="adj1" fmla="val 50000"/>
              <a:gd name="adj2" fmla="val 79493"/>
            </a:avLst>
          </a:prstGeom>
          <a:solidFill>
            <a:schemeClr val="tx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66741" name="文本框 1566740"/>
          <p:cNvSpPr txBox="1"/>
          <p:nvPr/>
        </p:nvSpPr>
        <p:spPr>
          <a:xfrm>
            <a:off x="3306763" y="1738313"/>
            <a:ext cx="2657475" cy="822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>
              <a:buClrTx/>
            </a:pP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微处理器</a:t>
            </a:r>
            <a:endParaRPr lang="en-US" altLang="zh-CN" sz="24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buClrTx/>
            </a:pP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中央处理单元</a:t>
            </a: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CPU</a:t>
            </a:r>
            <a:endParaRPr lang="en-US" altLang="zh-CN" sz="24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66742" name="文本框 1566741"/>
          <p:cNvSpPr txBox="1"/>
          <p:nvPr/>
        </p:nvSpPr>
        <p:spPr>
          <a:xfrm>
            <a:off x="3911600" y="4887913"/>
            <a:ext cx="170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>
              <a:buClrTx/>
            </a:pP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内存与外存</a:t>
            </a:r>
            <a:endParaRPr lang="zh-CN" altLang="en-US" sz="24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85154" name="组合 1585153"/>
          <p:cNvGrpSpPr/>
          <p:nvPr/>
        </p:nvGrpSpPr>
        <p:grpSpPr>
          <a:xfrm>
            <a:off x="395288" y="3357563"/>
            <a:ext cx="4508500" cy="3144837"/>
            <a:chOff x="249" y="2115"/>
            <a:chExt cx="2840" cy="1981"/>
          </a:xfrm>
        </p:grpSpPr>
        <p:pic>
          <p:nvPicPr>
            <p:cNvPr id="1585155" name="图片 158515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9" y="2115"/>
              <a:ext cx="2840" cy="177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85156" name="矩形 1585155"/>
            <p:cNvSpPr/>
            <p:nvPr/>
          </p:nvSpPr>
          <p:spPr>
            <a:xfrm>
              <a:off x="547" y="3884"/>
              <a:ext cx="2244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p>
              <a:pPr algn="ctr" eaLnBrk="0" hangingPunct="0"/>
              <a:r>
                <a:rPr lang="zh-CN" altLang="en-US" b="0" dirty="0">
                  <a:latin typeface="Arial" panose="020B0604020202020204" pitchFamily="34" charset="0"/>
                  <a:ea typeface="宋体" panose="02010600030101010101" pitchFamily="2" charset="-122"/>
                </a:rPr>
                <a:t>世界上最小台式电脑</a:t>
              </a:r>
              <a:r>
                <a:rPr lang="en-US" altLang="zh-CN" b="0">
                  <a:latin typeface="Arial" panose="020B0604020202020204" pitchFamily="34" charset="0"/>
                  <a:ea typeface="宋体" panose="02010600030101010101" pitchFamily="2" charset="-122"/>
                </a:rPr>
                <a:t>---- </a:t>
              </a:r>
              <a:r>
                <a:rPr lang="zh-CN" altLang="en-US" b="0" dirty="0">
                  <a:latin typeface="Arial" panose="020B0604020202020204" pitchFamily="34" charset="0"/>
                  <a:ea typeface="宋体" panose="02010600030101010101" pitchFamily="2" charset="-122"/>
                </a:rPr>
                <a:t>如同拇指大小</a:t>
              </a:r>
              <a:endParaRPr lang="zh-CN" altLang="en-US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585157" name="组合 1585156"/>
          <p:cNvGrpSpPr/>
          <p:nvPr/>
        </p:nvGrpSpPr>
        <p:grpSpPr>
          <a:xfrm>
            <a:off x="7031038" y="1844675"/>
            <a:ext cx="2112962" cy="2424113"/>
            <a:chOff x="3107" y="1117"/>
            <a:chExt cx="1331" cy="1527"/>
          </a:xfrm>
        </p:grpSpPr>
        <p:pic>
          <p:nvPicPr>
            <p:cNvPr id="1585158" name="图片 158515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4" y="1117"/>
              <a:ext cx="998" cy="134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85159" name="矩形 1585158"/>
            <p:cNvSpPr/>
            <p:nvPr/>
          </p:nvSpPr>
          <p:spPr>
            <a:xfrm>
              <a:off x="3107" y="2432"/>
              <a:ext cx="1331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zh-CN" altLang="en-US" b="0" dirty="0">
                  <a:latin typeface="Arial" panose="020B0604020202020204" pitchFamily="34" charset="0"/>
                  <a:ea typeface="宋体" panose="02010600030101010101" pitchFamily="2" charset="-122"/>
                </a:rPr>
                <a:t>平板电脑</a:t>
              </a:r>
              <a:r>
                <a:rPr lang="en-US" altLang="zh-CN" b="0">
                  <a:latin typeface="Arial" panose="020B0604020202020204" pitchFamily="34" charset="0"/>
                  <a:ea typeface="宋体" panose="02010600030101010101" pitchFamily="2" charset="-122"/>
                </a:rPr>
                <a:t>-Apple IPAD</a:t>
              </a:r>
              <a:endParaRPr lang="en-US" altLang="zh-CN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585160" name="图片 15851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063" y="4437063"/>
            <a:ext cx="3273425" cy="1719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85161" name="矩形 1585160"/>
          <p:cNvSpPr/>
          <p:nvPr/>
        </p:nvSpPr>
        <p:spPr>
          <a:xfrm>
            <a:off x="6311900" y="6154738"/>
            <a:ext cx="99695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智能手机</a:t>
            </a:r>
            <a:endParaRPr lang="zh-CN" altLang="en-US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85162" name="图片 15851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113" y="1914525"/>
            <a:ext cx="2808287" cy="1260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85163" name="Text Box 16"/>
          <p:cNvSpPr txBox="1"/>
          <p:nvPr/>
        </p:nvSpPr>
        <p:spPr>
          <a:xfrm>
            <a:off x="163513" y="0"/>
            <a:ext cx="3005137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计算系统之发展趋势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(1)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微型化趋势是怎样的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grpSp>
        <p:nvGrpSpPr>
          <p:cNvPr id="1585164" name="组合 1585163"/>
          <p:cNvGrpSpPr/>
          <p:nvPr/>
        </p:nvGrpSpPr>
        <p:grpSpPr>
          <a:xfrm>
            <a:off x="7031038" y="1844675"/>
            <a:ext cx="2112962" cy="2424113"/>
            <a:chOff x="3107" y="1117"/>
            <a:chExt cx="1331" cy="1527"/>
          </a:xfrm>
        </p:grpSpPr>
        <p:pic>
          <p:nvPicPr>
            <p:cNvPr id="1585165" name="图片 15851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4" y="1117"/>
              <a:ext cx="998" cy="134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85166" name="矩形 1585165"/>
            <p:cNvSpPr/>
            <p:nvPr/>
          </p:nvSpPr>
          <p:spPr>
            <a:xfrm>
              <a:off x="3107" y="2432"/>
              <a:ext cx="1331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zh-CN" altLang="en-US" b="0" dirty="0">
                  <a:latin typeface="Arial" panose="020B0604020202020204" pitchFamily="34" charset="0"/>
                  <a:ea typeface="宋体" panose="02010600030101010101" pitchFamily="2" charset="-122"/>
                </a:rPr>
                <a:t>平板电脑</a:t>
              </a:r>
              <a:r>
                <a:rPr lang="en-US" altLang="zh-CN" b="0">
                  <a:latin typeface="Arial" panose="020B0604020202020204" pitchFamily="34" charset="0"/>
                  <a:ea typeface="宋体" panose="02010600030101010101" pitchFamily="2" charset="-122"/>
                </a:rPr>
                <a:t>-Apple IPAD</a:t>
              </a:r>
              <a:endParaRPr lang="en-US" altLang="zh-CN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585167" name="图片 1585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063" y="4437063"/>
            <a:ext cx="3273425" cy="1719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85168" name="文本框 1585167"/>
          <p:cNvSpPr txBox="1"/>
          <p:nvPr/>
        </p:nvSpPr>
        <p:spPr>
          <a:xfrm>
            <a:off x="209550" y="996950"/>
            <a:ext cx="3536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dirty="0">
                <a:latin typeface="Arial" panose="020B0604020202020204" pitchFamily="34" charset="0"/>
                <a:ea typeface="华文中宋" panose="02010600040101010101" pitchFamily="2" charset="-122"/>
              </a:rPr>
              <a:t>微型化：可嵌入、可携带</a:t>
            </a:r>
            <a:endParaRPr lang="zh-CN" altLang="en-US" sz="2400" dirty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87202" name="Rectangle 5"/>
          <p:cNvSpPr/>
          <p:nvPr/>
        </p:nvSpPr>
        <p:spPr>
          <a:xfrm>
            <a:off x="107950" y="5516563"/>
            <a:ext cx="6264275" cy="825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x-none" b="0">
                <a:latin typeface="Arial" panose="020B0604020202020204" pitchFamily="34" charset="0"/>
                <a:ea typeface="宋体" panose="02010600030101010101" pitchFamily="2" charset="-122"/>
              </a:rPr>
              <a:t>A massively parallel supercomputer using tens of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x-none" b="0">
                <a:latin typeface="Arial" panose="020B0604020202020204" pitchFamily="34" charset="0"/>
                <a:ea typeface="宋体" panose="02010600030101010101" pitchFamily="2" charset="-122"/>
              </a:rPr>
              <a:t>thousands of embedded PowerPC processors supporting a large memory space</a:t>
            </a: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x-none" b="0">
                <a:latin typeface="Arial" panose="020B0604020202020204" pitchFamily="34" charset="0"/>
                <a:ea typeface="宋体" panose="02010600030101010101" pitchFamily="2" charset="-122"/>
              </a:rPr>
              <a:t>With standard compilers and message passing environment</a:t>
            </a:r>
            <a:endParaRPr lang="en-US" altLang="x-none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93688" y="1663700"/>
            <a:ext cx="4897438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08" tIns="45706" rIns="91408" bIns="45706"/>
          <a:p>
            <a:r>
              <a:rPr lang="en-US" altLang="x-none" sz="22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IBM-</a:t>
            </a:r>
            <a:r>
              <a:rPr lang="en-US" altLang="x-none" sz="2200" err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BlueGene</a:t>
            </a:r>
            <a:r>
              <a:rPr lang="en-US" altLang="zh-CN" sz="22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2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蓝色基因</a:t>
            </a:r>
            <a:r>
              <a:rPr lang="en-US" altLang="zh-CN" sz="22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):</a:t>
            </a:r>
            <a:r>
              <a:rPr lang="en-US" altLang="x-none" sz="22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Milestone of an Intelligent Machine</a:t>
            </a:r>
            <a:endParaRPr lang="en-US" altLang="x-none" sz="22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87204" name="图片 158720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4588" y="2349500"/>
            <a:ext cx="6667500" cy="3027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7205" name="图片 15872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275" y="4783138"/>
            <a:ext cx="2771775" cy="1497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87206" name="文本框 1587205"/>
          <p:cNvSpPr txBox="1"/>
          <p:nvPr/>
        </p:nvSpPr>
        <p:spPr>
          <a:xfrm>
            <a:off x="209550" y="996950"/>
            <a:ext cx="4756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dirty="0">
                <a:latin typeface="Arial" panose="020B0604020202020204" pitchFamily="34" charset="0"/>
                <a:ea typeface="华文中宋" panose="02010600040101010101" pitchFamily="2" charset="-122"/>
              </a:rPr>
              <a:t>大型化：可进行大规模、复杂计算</a:t>
            </a:r>
            <a:endParaRPr lang="zh-CN" altLang="en-US" sz="2400" dirty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587207" name="Text Box 16"/>
          <p:cNvSpPr txBox="1"/>
          <p:nvPr/>
        </p:nvSpPr>
        <p:spPr>
          <a:xfrm>
            <a:off x="163513" y="0"/>
            <a:ext cx="310356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计算系统之发展趋势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(2)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大型化趋势是怎样的？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89250" name="矩形 1589249"/>
          <p:cNvSpPr/>
          <p:nvPr/>
        </p:nvSpPr>
        <p:spPr>
          <a:xfrm>
            <a:off x="466408" y="2462213"/>
            <a:ext cx="5611812" cy="2708275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anchor="ctr">
            <a:spAutoFit/>
          </a:bodyPr>
          <a:p>
            <a:pPr eaLnBrk="0" hangingPunct="0">
              <a:lnSpc>
                <a:spcPct val="130000"/>
              </a:lnSpc>
            </a:pPr>
            <a:r>
              <a:rPr lang="en-US" altLang="zh-CN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2010.11, </a:t>
            </a:r>
            <a:r>
              <a: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超级计算机</a:t>
            </a:r>
            <a:r>
              <a:rPr lang="en-US" altLang="zh-CN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500</a:t>
            </a:r>
            <a:r>
              <a: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强第一名：</a:t>
            </a:r>
            <a:r>
              <a:rPr lang="zh-CN" altLang="en-US" sz="2000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天河一号</a:t>
            </a:r>
            <a:r>
              <a:rPr lang="en-US" altLang="zh-CN" sz="200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-- </a:t>
            </a:r>
            <a:r>
              <a:rPr lang="zh-CN" altLang="en-US" sz="2000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中国</a:t>
            </a:r>
            <a:endParaRPr lang="zh-CN" altLang="en-US" sz="2000" dirty="0">
              <a:solidFill>
                <a:srgbClr val="FFFFE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en-US" altLang="zh-CN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14336</a:t>
            </a:r>
            <a:r>
              <a: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颗</a:t>
            </a:r>
            <a:r>
              <a:rPr lang="en-US" altLang="zh-CN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Intel Xeon X5670 2.93GHz</a:t>
            </a:r>
            <a:r>
              <a: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六核心处理器</a:t>
            </a:r>
            <a:endParaRPr lang="zh-CN" altLang="en-US" dirty="0">
              <a:solidFill>
                <a:srgbClr val="FFFFE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en-US" altLang="zh-CN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2048</a:t>
            </a:r>
            <a:r>
              <a: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颗我国自主研发的飞腾</a:t>
            </a:r>
            <a:r>
              <a:rPr lang="en-US" altLang="zh-CN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FT-1000</a:t>
            </a:r>
            <a:r>
              <a: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八核心处理器</a:t>
            </a:r>
            <a:endParaRPr lang="zh-CN" altLang="en-US" dirty="0">
              <a:solidFill>
                <a:srgbClr val="FFFFE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en-US" altLang="zh-CN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7168</a:t>
            </a:r>
            <a:r>
              <a: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r>
              <a:rPr lang="en-US" altLang="zh-CN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NVIDIA Tesla M2050</a:t>
            </a:r>
            <a:r>
              <a: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高性能计算卡</a:t>
            </a:r>
            <a:endParaRPr lang="zh-CN" altLang="en-US" dirty="0">
              <a:solidFill>
                <a:srgbClr val="FFFFE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总计</a:t>
            </a:r>
            <a:r>
              <a:rPr lang="en-US" altLang="zh-CN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186368</a:t>
            </a:r>
            <a:r>
              <a: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个核心</a:t>
            </a:r>
            <a:r>
              <a:rPr lang="en-US" altLang="zh-CN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224TB</a:t>
            </a:r>
            <a:r>
              <a: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内存。</a:t>
            </a:r>
            <a:endParaRPr lang="zh-CN" altLang="en-US" dirty="0">
              <a:solidFill>
                <a:srgbClr val="FFFFE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实测运算速度可以达到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每秒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2570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万亿次</a:t>
            </a:r>
            <a:r>
              <a:rPr lang="en-US" altLang="zh-CN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这意味着，它计算一天，相当于一台家用电脑计算</a:t>
            </a:r>
            <a:r>
              <a:rPr lang="en-US" altLang="zh-CN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800</a:t>
            </a:r>
            <a:r>
              <a:rPr lang="zh-CN" altLang="en-US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年</a:t>
            </a:r>
            <a:r>
              <a:rPr lang="en-US" altLang="zh-CN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>
              <a:solidFill>
                <a:srgbClr val="FFFFE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89251" name="图片 15892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9188" y="3140075"/>
            <a:ext cx="2520950" cy="1541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9252" name="图片 15892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188" y="4895850"/>
            <a:ext cx="2481262" cy="1268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9253" name="图片 15892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88" y="1844675"/>
            <a:ext cx="2519362" cy="131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89254" name="文本框 1589253"/>
          <p:cNvSpPr txBox="1"/>
          <p:nvPr/>
        </p:nvSpPr>
        <p:spPr>
          <a:xfrm>
            <a:off x="209550" y="996950"/>
            <a:ext cx="4756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dirty="0">
                <a:latin typeface="Arial" panose="020B0604020202020204" pitchFamily="34" charset="0"/>
                <a:ea typeface="华文中宋" panose="02010600040101010101" pitchFamily="2" charset="-122"/>
              </a:rPr>
              <a:t>大型化：可进行大规模、复杂计算</a:t>
            </a:r>
            <a:endParaRPr lang="zh-CN" altLang="en-US" sz="2400" dirty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589255" name="矩形 1589254"/>
          <p:cNvSpPr/>
          <p:nvPr/>
        </p:nvSpPr>
        <p:spPr>
          <a:xfrm>
            <a:off x="233363" y="1614488"/>
            <a:ext cx="252253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超级计算机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500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强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89256" name="Text Box 16"/>
          <p:cNvSpPr txBox="1"/>
          <p:nvPr/>
        </p:nvSpPr>
        <p:spPr>
          <a:xfrm>
            <a:off x="163513" y="0"/>
            <a:ext cx="310356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计算系统之发展趋势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(2)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大型化趋势是怎样的？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02883" name="图片 14028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7608" y="2264410"/>
            <a:ext cx="6788150" cy="4124325"/>
          </a:xfrm>
          <a:prstGeom prst="rect">
            <a:avLst/>
          </a:prstGeom>
          <a:noFill/>
          <a:ln w="7620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402884" name="矩形 1402883" descr="白色大理石"/>
          <p:cNvSpPr/>
          <p:nvPr/>
        </p:nvSpPr>
        <p:spPr>
          <a:xfrm>
            <a:off x="2625725" y="1511300"/>
            <a:ext cx="4343400" cy="431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  <a:scene3d>
              <a:camera prst="legacyObliqueRight">
                <a:rot lat="0" lon="0" rev="0"/>
              </a:camera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p>
            <a:pPr algn="ctr"/>
            <a:r>
              <a:rPr lang="zh-CN" altLang="en-US" sz="3600">
                <a:blipFill rotWithShape="0">
                  <a:blip r:embed="rId2"/>
                </a:blipFill>
                <a:latin typeface="宋体" panose="02010600030101010101" pitchFamily="2" charset="-122"/>
                <a:ea typeface="宋体" panose="02010600030101010101" pitchFamily="2" charset="-122"/>
              </a:rPr>
              <a:t>软件正在占领全世界 </a:t>
            </a:r>
            <a:endParaRPr lang="zh-CN" altLang="en-US" sz="3600">
              <a:blipFill rotWithShape="0">
                <a:blip r:embed="rId2"/>
              </a:blip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02885" name="矩形 1402884"/>
          <p:cNvSpPr/>
          <p:nvPr/>
        </p:nvSpPr>
        <p:spPr>
          <a:xfrm>
            <a:off x="120650" y="976313"/>
            <a:ext cx="2622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  <a:buFont typeface="Wingdings" panose="05000000000000000000" pitchFamily="2" charset="2"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形形色色的计算机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02886" name="Text Box 16"/>
          <p:cNvSpPr txBox="1"/>
          <p:nvPr/>
        </p:nvSpPr>
        <p:spPr>
          <a:xfrm>
            <a:off x="163513" y="0"/>
            <a:ext cx="3951287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计算机是什么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(3)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计算机除了硬件，还包括软件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91298" name="组合 1591297"/>
          <p:cNvGrpSpPr/>
          <p:nvPr/>
        </p:nvGrpSpPr>
        <p:grpSpPr>
          <a:xfrm>
            <a:off x="4865688" y="3948113"/>
            <a:ext cx="3810000" cy="2505075"/>
            <a:chOff x="2381" y="2160"/>
            <a:chExt cx="2400" cy="1578"/>
          </a:xfrm>
        </p:grpSpPr>
        <p:pic>
          <p:nvPicPr>
            <p:cNvPr id="1591299" name="图片 14" descr="Picture9.jp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81" y="2160"/>
              <a:ext cx="2400" cy="157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2613" y="3414"/>
              <a:ext cx="2036" cy="2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R="0" defTabSz="914400" rtl="0">
                <a:buClrTx/>
                <a:buSzTx/>
                <a:buFontTx/>
                <a:defRPr/>
              </a:pPr>
              <a:r>
                <a:rPr kumimoji="1" lang="zh-CN" altLang="en-US" sz="2400" b="0" kern="1200" cap="none" spc="0" normalizeH="0" baseline="0" noProof="0" dirty="0">
                  <a:solidFill>
                    <a:schemeClr val="accent3">
                      <a:lumMod val="95000"/>
                    </a:schemeClr>
                  </a:solidFill>
                  <a:latin typeface="Arial" panose="020B0604020202020204" pitchFamily="34" charset="0"/>
                  <a:ea typeface="隶书" panose="02010509060101010101" pitchFamily="49" charset="-122"/>
                  <a:cs typeface="+mn-cs"/>
                </a:rPr>
                <a:t>汽车生产线上的机器人</a:t>
              </a:r>
              <a:endParaRPr kumimoji="1" lang="zh-CN" altLang="en-US" sz="2400" b="0" kern="1200" cap="none" spc="0" normalizeH="0" baseline="0" noProof="0" dirty="0">
                <a:solidFill>
                  <a:schemeClr val="accent3">
                    <a:lumMod val="9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cs typeface="+mn-cs"/>
              </a:endParaRPr>
            </a:p>
          </p:txBody>
        </p:sp>
      </p:grpSp>
      <p:grpSp>
        <p:nvGrpSpPr>
          <p:cNvPr id="1591301" name="组合 1591300"/>
          <p:cNvGrpSpPr/>
          <p:nvPr/>
        </p:nvGrpSpPr>
        <p:grpSpPr>
          <a:xfrm>
            <a:off x="4865688" y="1355725"/>
            <a:ext cx="3786187" cy="2516188"/>
            <a:chOff x="135" y="789"/>
            <a:chExt cx="2385" cy="1585"/>
          </a:xfrm>
        </p:grpSpPr>
        <p:pic>
          <p:nvPicPr>
            <p:cNvPr id="1591302" name="图片 15" descr="PictureA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" y="810"/>
              <a:ext cx="2385" cy="156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91303" name="TextBox 16"/>
            <p:cNvSpPr txBox="1"/>
            <p:nvPr/>
          </p:nvSpPr>
          <p:spPr>
            <a:xfrm>
              <a:off x="720" y="789"/>
              <a:ext cx="107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lang="zh-CN" altLang="en-US" sz="2400" b="0" dirty="0">
                  <a:latin typeface="Arial" panose="020B0604020202020204" pitchFamily="34" charset="0"/>
                  <a:ea typeface="隶书" panose="02010509060101010101" pitchFamily="49" charset="-122"/>
                </a:rPr>
                <a:t>水下机器人</a:t>
              </a:r>
              <a:endParaRPr lang="zh-CN" altLang="en-US" sz="2400" b="0" dirty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</p:grpSp>
      <p:pic>
        <p:nvPicPr>
          <p:cNvPr id="1591304" name="图片 15913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" y="2616200"/>
            <a:ext cx="4409440" cy="12560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91305" name="图片 15913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35" y="3949065"/>
            <a:ext cx="4119245" cy="25203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91306" name="文本框 1591305"/>
          <p:cNvSpPr txBox="1"/>
          <p:nvPr/>
        </p:nvSpPr>
        <p:spPr>
          <a:xfrm>
            <a:off x="222250" y="996950"/>
            <a:ext cx="1098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dirty="0">
                <a:latin typeface="Arial" panose="020B0604020202020204" pitchFamily="34" charset="0"/>
                <a:ea typeface="华文中宋" panose="02010600040101010101" pitchFamily="2" charset="-122"/>
              </a:rPr>
              <a:t>智能化</a:t>
            </a:r>
            <a:endParaRPr lang="zh-CN" altLang="en-US" sz="2400" dirty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591307" name="矩形 1591306"/>
          <p:cNvSpPr/>
          <p:nvPr/>
        </p:nvSpPr>
        <p:spPr>
          <a:xfrm>
            <a:off x="233363" y="1595438"/>
            <a:ext cx="445135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理解自然语言，具有自适应性，自主完成复杂功能。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91308" name="Text Box 16"/>
          <p:cNvSpPr txBox="1"/>
          <p:nvPr/>
        </p:nvSpPr>
        <p:spPr>
          <a:xfrm>
            <a:off x="163513" y="0"/>
            <a:ext cx="310356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计算系统之发展趋势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(3)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智能化趋势是怎样的？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93346" name="组合 1593345"/>
          <p:cNvGrpSpPr/>
          <p:nvPr/>
        </p:nvGrpSpPr>
        <p:grpSpPr>
          <a:xfrm>
            <a:off x="666750" y="2127250"/>
            <a:ext cx="7921625" cy="4068763"/>
            <a:chOff x="249" y="1502"/>
            <a:chExt cx="4990" cy="2563"/>
          </a:xfrm>
        </p:grpSpPr>
        <p:pic>
          <p:nvPicPr>
            <p:cNvPr id="1593347" name="图片 1593346" descr="2life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64" y="1868"/>
              <a:ext cx="2359" cy="137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593348" name="图片 1593347" descr="rehearsal-service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6" y="1752"/>
              <a:ext cx="1406" cy="94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593349" name="图片 1593348" descr="rfid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" y="3129"/>
              <a:ext cx="1407" cy="936"/>
            </a:xfrm>
            <a:prstGeom prst="rect">
              <a:avLst/>
            </a:prstGeom>
            <a:noFill/>
            <a:ln w="9525">
              <a:noFill/>
            </a:ln>
          </p:spPr>
        </p:pic>
        <p:graphicFrame>
          <p:nvGraphicFramePr>
            <p:cNvPr id="1593350" name="Object 7"/>
            <p:cNvGraphicFramePr/>
            <p:nvPr/>
          </p:nvGraphicFramePr>
          <p:xfrm>
            <a:off x="3696" y="3135"/>
            <a:ext cx="1407" cy="9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4" imgW="7905750" imgH="6267450" progId="Paint.Picture">
                    <p:embed/>
                  </p:oleObj>
                </mc:Choice>
                <mc:Fallback>
                  <p:oleObj name="" r:id="rId4" imgW="7905750" imgH="6267450" progId="Paint.Picture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696" y="3135"/>
                          <a:ext cx="1407" cy="9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593351" name="图片 1593350" descr="SOMF_V_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0" y="1749"/>
              <a:ext cx="1452" cy="100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93352" name="文本框 1593351"/>
            <p:cNvSpPr txBox="1"/>
            <p:nvPr/>
          </p:nvSpPr>
          <p:spPr>
            <a:xfrm>
              <a:off x="249" y="1523"/>
              <a:ext cx="163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GB" altLang="x-none" sz="2000">
                  <a:solidFill>
                    <a:schemeClr val="accent2"/>
                  </a:solidFill>
                  <a:latin typeface="Times" pitchFamily="18" charset="0"/>
                  <a:ea typeface="隶书" panose="02010509060101010101" pitchFamily="49" charset="-122"/>
                </a:rPr>
                <a:t>Internet of Services</a:t>
              </a:r>
              <a:endParaRPr lang="en-GB" altLang="x-none" sz="2000">
                <a:solidFill>
                  <a:schemeClr val="accent2"/>
                </a:solidFill>
                <a:latin typeface="Times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1593353" name="文本框 1593352"/>
            <p:cNvSpPr txBox="1"/>
            <p:nvPr/>
          </p:nvSpPr>
          <p:spPr>
            <a:xfrm>
              <a:off x="3560" y="2908"/>
              <a:ext cx="15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GB" altLang="x-none" sz="2000">
                  <a:solidFill>
                    <a:schemeClr val="accent2"/>
                  </a:solidFill>
                  <a:latin typeface="Times" pitchFamily="18" charset="0"/>
                  <a:ea typeface="隶书" panose="02010509060101010101" pitchFamily="49" charset="-122"/>
                </a:rPr>
                <a:t>Internet of Networks</a:t>
              </a:r>
              <a:endParaRPr lang="en-GB" altLang="x-none" sz="2000">
                <a:solidFill>
                  <a:schemeClr val="accent2"/>
                </a:solidFill>
                <a:latin typeface="Times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1593354" name="文本框 1593353"/>
            <p:cNvSpPr txBox="1"/>
            <p:nvPr/>
          </p:nvSpPr>
          <p:spPr>
            <a:xfrm>
              <a:off x="385" y="2886"/>
              <a:ext cx="140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GB" altLang="x-none" sz="2000">
                  <a:solidFill>
                    <a:schemeClr val="accent2"/>
                  </a:solidFill>
                  <a:latin typeface="Times" pitchFamily="18" charset="0"/>
                  <a:ea typeface="隶书" panose="02010509060101010101" pitchFamily="49" charset="-122"/>
                </a:rPr>
                <a:t>Internet of Things</a:t>
              </a:r>
              <a:endParaRPr lang="en-GB" altLang="x-none" sz="2000">
                <a:solidFill>
                  <a:schemeClr val="accent2"/>
                </a:solidFill>
                <a:latin typeface="Times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1593355" name="文本框 1593354"/>
            <p:cNvSpPr txBox="1"/>
            <p:nvPr/>
          </p:nvSpPr>
          <p:spPr>
            <a:xfrm>
              <a:off x="3606" y="1502"/>
              <a:ext cx="163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GB" altLang="x-none" sz="2000">
                  <a:solidFill>
                    <a:schemeClr val="accent2"/>
                  </a:solidFill>
                  <a:latin typeface="Times" pitchFamily="18" charset="0"/>
                  <a:ea typeface="隶书" panose="02010509060101010101" pitchFamily="49" charset="-122"/>
                </a:rPr>
                <a:t>Internet of 3D Worlds</a:t>
              </a:r>
              <a:endParaRPr lang="en-GB" altLang="x-none" sz="2000">
                <a:solidFill>
                  <a:schemeClr val="accent2"/>
                </a:solidFill>
                <a:latin typeface="Times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1593356" name="文本框 1593355"/>
            <p:cNvSpPr txBox="1"/>
            <p:nvPr/>
          </p:nvSpPr>
          <p:spPr>
            <a:xfrm>
              <a:off x="2109" y="1515"/>
              <a:ext cx="127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GB" altLang="x-none" sz="2400" b="0">
                  <a:solidFill>
                    <a:srgbClr val="FF6600"/>
                  </a:solidFill>
                  <a:latin typeface="Britannic Bold" panose="020B0903060703020204" pitchFamily="34" charset="0"/>
                  <a:ea typeface="隶书" panose="02010509060101010101" pitchFamily="49" charset="-122"/>
                </a:rPr>
                <a:t>For people</a:t>
              </a:r>
              <a:endParaRPr lang="en-GB" altLang="x-none" sz="2400" b="0">
                <a:solidFill>
                  <a:srgbClr val="FF6600"/>
                </a:solidFill>
                <a:latin typeface="Britannic Bold" panose="020B0903060703020204" pitchFamily="34" charset="0"/>
                <a:ea typeface="隶书" panose="02010509060101010101" pitchFamily="49" charset="-122"/>
              </a:endParaRPr>
            </a:p>
          </p:txBody>
        </p:sp>
        <p:sp>
          <p:nvSpPr>
            <p:cNvPr id="1593357" name="文本框 1593356"/>
            <p:cNvSpPr txBox="1"/>
            <p:nvPr/>
          </p:nvSpPr>
          <p:spPr>
            <a:xfrm>
              <a:off x="2064" y="3230"/>
              <a:ext cx="1270" cy="51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GB" altLang="x-none" sz="2400" b="0">
                  <a:solidFill>
                    <a:srgbClr val="FF6600"/>
                  </a:solidFill>
                  <a:latin typeface="Britannic Bold" panose="020B0903060703020204" pitchFamily="34" charset="0"/>
                  <a:ea typeface="隶书" panose="02010509060101010101" pitchFamily="49" charset="-122"/>
                </a:rPr>
                <a:t>and enterprises</a:t>
              </a:r>
              <a:endParaRPr lang="en-GB" altLang="x-none" sz="2400" b="0">
                <a:solidFill>
                  <a:srgbClr val="FF6600"/>
                </a:solidFill>
                <a:latin typeface="Britannic Bold" panose="020B0903060703020204" pitchFamily="34" charset="0"/>
                <a:ea typeface="隶书" panose="02010509060101010101" pitchFamily="49" charset="-122"/>
              </a:endParaRPr>
            </a:p>
          </p:txBody>
        </p:sp>
      </p:grpSp>
      <p:sp>
        <p:nvSpPr>
          <p:cNvPr id="1593358" name="文本框 1593357"/>
          <p:cNvSpPr txBox="1"/>
          <p:nvPr/>
        </p:nvSpPr>
        <p:spPr>
          <a:xfrm>
            <a:off x="209550" y="996950"/>
            <a:ext cx="1098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dirty="0">
                <a:latin typeface="Arial" panose="020B0604020202020204" pitchFamily="34" charset="0"/>
                <a:ea typeface="华文中宋" panose="02010600040101010101" pitchFamily="2" charset="-122"/>
              </a:rPr>
              <a:t>网络化</a:t>
            </a:r>
            <a:endParaRPr lang="zh-CN" altLang="en-US" sz="2400" dirty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593359" name="矩形 1593358"/>
          <p:cNvSpPr/>
          <p:nvPr/>
        </p:nvSpPr>
        <p:spPr>
          <a:xfrm>
            <a:off x="233363" y="1595438"/>
            <a:ext cx="481012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“未来互联网”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-Future  Internet</a:t>
            </a:r>
            <a:endParaRPr lang="en-US" altLang="zh-CN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93360" name="文本框 1593359"/>
          <p:cNvSpPr txBox="1"/>
          <p:nvPr/>
        </p:nvSpPr>
        <p:spPr>
          <a:xfrm>
            <a:off x="881063" y="6237288"/>
            <a:ext cx="7507287" cy="457200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>
            <a:spAutoFit/>
          </a:bodyPr>
          <a:p>
            <a:pPr algn="ctr">
              <a:buClrTx/>
            </a:pPr>
            <a:r>
              <a:rPr lang="zh-CN" altLang="en-US" sz="2400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机</a:t>
            </a:r>
            <a:r>
              <a:rPr lang="en-US" altLang="zh-CN" sz="240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机相联，物</a:t>
            </a:r>
            <a:r>
              <a:rPr lang="en-US" altLang="zh-CN" sz="240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物相联，物</a:t>
            </a:r>
            <a:r>
              <a:rPr lang="en-US" altLang="zh-CN" sz="240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人相联，人</a:t>
            </a:r>
            <a:r>
              <a:rPr lang="en-US" altLang="zh-CN" sz="240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solidFill>
                  <a:srgbClr val="FFFF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人相联</a:t>
            </a:r>
            <a:endParaRPr lang="zh-CN" altLang="en-US" sz="2400" dirty="0">
              <a:solidFill>
                <a:srgbClr val="FFFFE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93361" name="Text Box 16"/>
          <p:cNvSpPr txBox="1"/>
          <p:nvPr/>
        </p:nvSpPr>
        <p:spPr>
          <a:xfrm>
            <a:off x="163513" y="0"/>
            <a:ext cx="310356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计算系统之发展趋势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(4)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网络化趋势是怎样的？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95394" name="文本框 1595393"/>
          <p:cNvSpPr txBox="1"/>
          <p:nvPr/>
        </p:nvSpPr>
        <p:spPr>
          <a:xfrm>
            <a:off x="209550" y="996950"/>
            <a:ext cx="1098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dirty="0">
                <a:latin typeface="Arial" panose="020B0604020202020204" pitchFamily="34" charset="0"/>
                <a:ea typeface="华文中宋" panose="02010600040101010101" pitchFamily="2" charset="-122"/>
              </a:rPr>
              <a:t>网络化</a:t>
            </a:r>
            <a:endParaRPr lang="zh-CN" altLang="en-US" sz="2400" dirty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595395" name="Text Box 16"/>
          <p:cNvSpPr txBox="1"/>
          <p:nvPr/>
        </p:nvSpPr>
        <p:spPr>
          <a:xfrm>
            <a:off x="163513" y="0"/>
            <a:ext cx="310356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计算系统之发展趋势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(4)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网络化趋势是怎样的？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pic>
        <p:nvPicPr>
          <p:cNvPr id="1595396" name="图片 15953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4563" y="2146300"/>
            <a:ext cx="6532562" cy="4325938"/>
          </a:xfrm>
          <a:prstGeom prst="rect">
            <a:avLst/>
          </a:prstGeom>
          <a:noFill/>
          <a:ln w="9525" cap="flat" cmpd="sng">
            <a:solidFill>
              <a:srgbClr val="DDDDDD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595397" name="矩形 1595396"/>
          <p:cNvSpPr/>
          <p:nvPr/>
        </p:nvSpPr>
        <p:spPr>
          <a:xfrm>
            <a:off x="225425" y="1368425"/>
            <a:ext cx="5027613" cy="6032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</a:pPr>
            <a:r>
              <a:rPr lang="en-US" altLang="zh-CN" sz="2400" b="0">
                <a:latin typeface="Arial" panose="020B0604020202020204" pitchFamily="34" charset="0"/>
                <a:ea typeface="宋体" panose="02010600030101010101" pitchFamily="2" charset="-122"/>
              </a:rPr>
              <a:t>IBM</a:t>
            </a:r>
            <a:r>
              <a:rPr lang="zh-CN" altLang="en-US" sz="2400" b="0" dirty="0">
                <a:latin typeface="Arial" panose="020B0604020202020204" pitchFamily="34" charset="0"/>
                <a:ea typeface="宋体" panose="02010600030101010101" pitchFamily="2" charset="-122"/>
              </a:rPr>
              <a:t>提出智慧地球，</a:t>
            </a: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Smart Planet</a:t>
            </a:r>
            <a:r>
              <a:rPr lang="zh-CN" altLang="en-US" sz="2400" b="0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2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95398" name="文本框 1595397"/>
          <p:cNvSpPr txBox="1"/>
          <p:nvPr/>
        </p:nvSpPr>
        <p:spPr>
          <a:xfrm>
            <a:off x="3284538" y="2790825"/>
            <a:ext cx="7969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交通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95399" name="文本框 1595398"/>
          <p:cNvSpPr txBox="1"/>
          <p:nvPr/>
        </p:nvSpPr>
        <p:spPr>
          <a:xfrm>
            <a:off x="4392613" y="2790825"/>
            <a:ext cx="7969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电力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95400" name="文本框 1595399"/>
          <p:cNvSpPr txBox="1"/>
          <p:nvPr/>
        </p:nvSpPr>
        <p:spPr>
          <a:xfrm>
            <a:off x="5472113" y="2790825"/>
            <a:ext cx="7969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能源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95401" name="文本框 1595400"/>
          <p:cNvSpPr txBox="1"/>
          <p:nvPr/>
        </p:nvSpPr>
        <p:spPr>
          <a:xfrm>
            <a:off x="7042150" y="2790825"/>
            <a:ext cx="7969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物流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95402" name="文本框 1595401"/>
          <p:cNvSpPr txBox="1"/>
          <p:nvPr/>
        </p:nvSpPr>
        <p:spPr>
          <a:xfrm>
            <a:off x="246063" y="2073275"/>
            <a:ext cx="2498725" cy="11874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  <a:buFont typeface="Wingdings" panose="05000000000000000000" pitchFamily="2" charset="2"/>
              <a:buChar char="u"/>
            </a:pP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Instrumented </a:t>
            </a:r>
            <a:endParaRPr lang="en-US" altLang="zh-CN" sz="24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ClrTx/>
              <a:buFont typeface="Wingdings" panose="05000000000000000000" pitchFamily="2" charset="2"/>
              <a:buChar char="u"/>
            </a:pP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Interconnect</a:t>
            </a:r>
            <a:endParaRPr lang="en-US" altLang="zh-CN" sz="24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ClrTx/>
              <a:buFont typeface="Wingdings" panose="05000000000000000000" pitchFamily="2" charset="2"/>
              <a:buChar char="u"/>
            </a:pP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Intelligent</a:t>
            </a:r>
            <a:endParaRPr lang="en-US" altLang="zh-CN" sz="24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12802" name="组合 1612801"/>
          <p:cNvGrpSpPr/>
          <p:nvPr/>
        </p:nvGrpSpPr>
        <p:grpSpPr>
          <a:xfrm>
            <a:off x="3581400" y="3082925"/>
            <a:ext cx="2171700" cy="2057400"/>
            <a:chOff x="2136" y="1888"/>
            <a:chExt cx="1368" cy="1296"/>
          </a:xfrm>
        </p:grpSpPr>
        <p:sp>
          <p:nvSpPr>
            <p:cNvPr id="1612803" name="Oval 3"/>
            <p:cNvSpPr>
              <a:spLocks noChangeAspect="1"/>
            </p:cNvSpPr>
            <p:nvPr/>
          </p:nvSpPr>
          <p:spPr>
            <a:xfrm>
              <a:off x="2136" y="1888"/>
              <a:ext cx="1296" cy="129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ctr"/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12804" name="TextBox 6"/>
            <p:cNvSpPr txBox="1"/>
            <p:nvPr/>
          </p:nvSpPr>
          <p:spPr>
            <a:xfrm>
              <a:off x="2176" y="2264"/>
              <a:ext cx="717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Systems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12805" name="TextBox 7"/>
            <p:cNvSpPr txBox="1"/>
            <p:nvPr/>
          </p:nvSpPr>
          <p:spPr>
            <a:xfrm>
              <a:off x="2496" y="2800"/>
              <a:ext cx="624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Theory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12806" name="TextBox 8"/>
            <p:cNvSpPr txBox="1"/>
            <p:nvPr/>
          </p:nvSpPr>
          <p:spPr>
            <a:xfrm>
              <a:off x="2880" y="2320"/>
              <a:ext cx="624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AI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12807" name="TextBox 9"/>
          <p:cNvSpPr txBox="1"/>
          <p:nvPr/>
        </p:nvSpPr>
        <p:spPr>
          <a:xfrm>
            <a:off x="5729288" y="4176713"/>
            <a:ext cx="1789112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Comp. Bio.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2808" name="TextBox 10"/>
          <p:cNvSpPr txBox="1"/>
          <p:nvPr/>
        </p:nvSpPr>
        <p:spPr>
          <a:xfrm>
            <a:off x="5145088" y="5200650"/>
            <a:ext cx="2057400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Geometric Comp.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2809" name="TextBox 11"/>
          <p:cNvSpPr txBox="1"/>
          <p:nvPr/>
        </p:nvSpPr>
        <p:spPr>
          <a:xfrm>
            <a:off x="2400300" y="5200650"/>
            <a:ext cx="2057400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Graphics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2810" name="TextBox 12"/>
          <p:cNvSpPr txBox="1"/>
          <p:nvPr/>
        </p:nvSpPr>
        <p:spPr>
          <a:xfrm>
            <a:off x="1519238" y="4659313"/>
            <a:ext cx="2239962" cy="482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80000"/>
              </a:lnSpc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HCI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Human Computer Interaction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2811" name="TextBox 13"/>
          <p:cNvSpPr txBox="1"/>
          <p:nvPr/>
        </p:nvSpPr>
        <p:spPr>
          <a:xfrm>
            <a:off x="1539875" y="3471863"/>
            <a:ext cx="2155825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Distributed Systems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2812" name="TextBox 14"/>
          <p:cNvSpPr txBox="1"/>
          <p:nvPr/>
        </p:nvSpPr>
        <p:spPr>
          <a:xfrm>
            <a:off x="1946275" y="2679700"/>
            <a:ext cx="2435225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Service Computing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2813" name="TextBox 15"/>
          <p:cNvSpPr txBox="1"/>
          <p:nvPr/>
        </p:nvSpPr>
        <p:spPr>
          <a:xfrm>
            <a:off x="1971675" y="3074988"/>
            <a:ext cx="2057400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Hardware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2814" name="TextBox 16"/>
          <p:cNvSpPr txBox="1"/>
          <p:nvPr/>
        </p:nvSpPr>
        <p:spPr>
          <a:xfrm>
            <a:off x="5259388" y="2706688"/>
            <a:ext cx="1484312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Robotics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2815" name="TextBox 17"/>
          <p:cNvSpPr txBox="1"/>
          <p:nvPr/>
        </p:nvSpPr>
        <p:spPr>
          <a:xfrm>
            <a:off x="3311525" y="2284413"/>
            <a:ext cx="2520950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Database &amp; Data mining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2816" name="TextBox 18"/>
          <p:cNvSpPr txBox="1"/>
          <p:nvPr/>
        </p:nvSpPr>
        <p:spPr>
          <a:xfrm>
            <a:off x="5651500" y="3230563"/>
            <a:ext cx="2057400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Machine Learning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2817" name="TextBox 19"/>
          <p:cNvSpPr txBox="1"/>
          <p:nvPr/>
        </p:nvSpPr>
        <p:spPr>
          <a:xfrm>
            <a:off x="5905500" y="3703638"/>
            <a:ext cx="2057400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Natural Language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2818" name="TextBox 20"/>
          <p:cNvSpPr txBox="1"/>
          <p:nvPr/>
        </p:nvSpPr>
        <p:spPr>
          <a:xfrm>
            <a:off x="5676900" y="4649788"/>
            <a:ext cx="2057400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Comp. Economics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2819" name="TextBox 21"/>
          <p:cNvSpPr txBox="1"/>
          <p:nvPr/>
        </p:nvSpPr>
        <p:spPr>
          <a:xfrm>
            <a:off x="1485900" y="3867150"/>
            <a:ext cx="2057400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Networking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2820" name="TextBox 22"/>
          <p:cNvSpPr txBox="1"/>
          <p:nvPr/>
        </p:nvSpPr>
        <p:spPr>
          <a:xfrm>
            <a:off x="1638300" y="4262438"/>
            <a:ext cx="2057400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Security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2821" name="TextBox 23"/>
          <p:cNvSpPr txBox="1"/>
          <p:nvPr/>
        </p:nvSpPr>
        <p:spPr>
          <a:xfrm>
            <a:off x="3694113" y="5597525"/>
            <a:ext cx="2057400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Algorithms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2822" name="椭圆 1612821"/>
          <p:cNvSpPr/>
          <p:nvPr/>
        </p:nvSpPr>
        <p:spPr>
          <a:xfrm>
            <a:off x="2776538" y="2352675"/>
            <a:ext cx="3648075" cy="351155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5" name="Oval 24"/>
          <p:cNvSpPr/>
          <p:nvPr/>
        </p:nvSpPr>
        <p:spPr>
          <a:xfrm rot="-2059020">
            <a:off x="2339975" y="5691188"/>
            <a:ext cx="1563688" cy="619125"/>
          </a:xfrm>
          <a:prstGeom prst="ellipse">
            <a:avLst/>
          </a:prstGeom>
          <a:solidFill>
            <a:srgbClr val="92D050">
              <a:alpha val="14902"/>
            </a:srgbClr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18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Art</a:t>
            </a:r>
            <a:endParaRPr lang="en-US" altLang="zh-CN" sz="18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Oval 28"/>
          <p:cNvSpPr/>
          <p:nvPr/>
        </p:nvSpPr>
        <p:spPr>
          <a:xfrm rot="1117286">
            <a:off x="6016625" y="5000625"/>
            <a:ext cx="1928813" cy="596900"/>
          </a:xfrm>
          <a:prstGeom prst="ellipse">
            <a:avLst/>
          </a:prstGeom>
          <a:solidFill>
            <a:srgbClr val="92D050">
              <a:alpha val="14902"/>
            </a:srgbClr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18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Economics</a:t>
            </a:r>
            <a:endParaRPr lang="en-US" altLang="zh-CN" sz="18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259513" y="4268788"/>
            <a:ext cx="1919287" cy="566737"/>
          </a:xfrm>
          <a:prstGeom prst="ellipse">
            <a:avLst/>
          </a:prstGeom>
          <a:solidFill>
            <a:srgbClr val="92D050">
              <a:alpha val="14902"/>
            </a:srgbClr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18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Biology</a:t>
            </a:r>
            <a:endParaRPr lang="en-US" altLang="zh-CN" sz="18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Oval 30"/>
          <p:cNvSpPr/>
          <p:nvPr/>
        </p:nvSpPr>
        <p:spPr>
          <a:xfrm rot="-736675">
            <a:off x="6283325" y="3322638"/>
            <a:ext cx="1936750" cy="579437"/>
          </a:xfrm>
          <a:prstGeom prst="ellipse">
            <a:avLst/>
          </a:prstGeom>
          <a:solidFill>
            <a:srgbClr val="92D050">
              <a:alpha val="14902"/>
            </a:srgbClr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18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Linguistics</a:t>
            </a:r>
            <a:endParaRPr lang="en-US" altLang="zh-CN" sz="18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Oval 31"/>
          <p:cNvSpPr/>
          <p:nvPr/>
        </p:nvSpPr>
        <p:spPr>
          <a:xfrm rot="-1070082">
            <a:off x="5289550" y="1939925"/>
            <a:ext cx="1947863" cy="576263"/>
          </a:xfrm>
          <a:prstGeom prst="ellipse">
            <a:avLst/>
          </a:prstGeom>
          <a:solidFill>
            <a:srgbClr val="92D050">
              <a:alpha val="14902"/>
            </a:srgbClr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18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Statistics</a:t>
            </a:r>
            <a:endParaRPr lang="en-US" altLang="zh-CN" sz="18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Oval 32"/>
          <p:cNvSpPr/>
          <p:nvPr/>
        </p:nvSpPr>
        <p:spPr>
          <a:xfrm rot="978946">
            <a:off x="1404938" y="1906588"/>
            <a:ext cx="2476500" cy="866775"/>
          </a:xfrm>
          <a:prstGeom prst="ellipse">
            <a:avLst/>
          </a:prstGeom>
          <a:solidFill>
            <a:srgbClr val="92D050">
              <a:alpha val="14902"/>
            </a:srgbClr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18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Sociology &amp; </a:t>
            </a:r>
            <a:r>
              <a:rPr lang="en-US" altLang="zh-CN" sz="1800" err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Serviceology</a:t>
            </a:r>
            <a:endParaRPr lang="en-US" altLang="zh-CN" sz="18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66738" y="3805238"/>
            <a:ext cx="2187575" cy="1152525"/>
          </a:xfrm>
          <a:prstGeom prst="ellipse">
            <a:avLst/>
          </a:prstGeom>
          <a:solidFill>
            <a:srgbClr val="92D050">
              <a:alpha val="14902"/>
            </a:srgbClr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endParaRPr lang="en-US" altLang="zh-CN" sz="18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18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Design</a:t>
            </a:r>
            <a:endParaRPr lang="en-US" altLang="zh-CN" sz="18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Oval 34"/>
          <p:cNvSpPr/>
          <p:nvPr/>
        </p:nvSpPr>
        <p:spPr>
          <a:xfrm rot="-1676776">
            <a:off x="1244600" y="5173663"/>
            <a:ext cx="2073275" cy="625475"/>
          </a:xfrm>
          <a:prstGeom prst="ellipse">
            <a:avLst/>
          </a:prstGeom>
          <a:solidFill>
            <a:srgbClr val="92D050">
              <a:alpha val="14902"/>
            </a:srgbClr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18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Psychology</a:t>
            </a:r>
            <a:endParaRPr lang="en-US" altLang="zh-CN" sz="18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Oval 32"/>
          <p:cNvSpPr/>
          <p:nvPr/>
        </p:nvSpPr>
        <p:spPr>
          <a:xfrm rot="978946">
            <a:off x="900113" y="2763838"/>
            <a:ext cx="2178050" cy="866775"/>
          </a:xfrm>
          <a:prstGeom prst="ellipse">
            <a:avLst/>
          </a:prstGeom>
          <a:solidFill>
            <a:srgbClr val="92D050">
              <a:alpha val="14902"/>
            </a:srgbClr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18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Electrical</a:t>
            </a:r>
            <a:endParaRPr lang="en-US" altLang="zh-CN" sz="18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18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Engineering</a:t>
            </a:r>
            <a:endParaRPr lang="en-US" altLang="zh-CN" sz="18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2832" name="Text Box 16"/>
          <p:cNvSpPr txBox="1"/>
          <p:nvPr/>
        </p:nvSpPr>
        <p:spPr>
          <a:xfrm>
            <a:off x="163513" y="0"/>
            <a:ext cx="310356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什么是计算思维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 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(1)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为什么提出计算思维？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612833" name="文本框 1612832"/>
          <p:cNvSpPr txBox="1"/>
          <p:nvPr/>
        </p:nvSpPr>
        <p:spPr>
          <a:xfrm>
            <a:off x="209550" y="996950"/>
            <a:ext cx="3536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学科的发展，知识的膨胀</a:t>
            </a:r>
            <a:endParaRPr lang="zh-CN" altLang="en-US" sz="2400" b="0" dirty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2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2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12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12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12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12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12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12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12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12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12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12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12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12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12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12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12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12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12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12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12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12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12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12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12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12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12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12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12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12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12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12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12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12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2807" grpId="0"/>
      <p:bldP spid="1612808" grpId="0"/>
      <p:bldP spid="1612809" grpId="0"/>
      <p:bldP spid="1612810" grpId="0"/>
      <p:bldP spid="1612811" grpId="0"/>
      <p:bldP spid="1612812" grpId="0"/>
      <p:bldP spid="1612813" grpId="0"/>
      <p:bldP spid="1612814" grpId="0"/>
      <p:bldP spid="1612815" grpId="0"/>
      <p:bldP spid="1612816" grpId="0"/>
      <p:bldP spid="1612817" grpId="0"/>
      <p:bldP spid="1612818" grpId="0"/>
      <p:bldP spid="1612819" grpId="0"/>
      <p:bldP spid="1612820" grpId="0"/>
      <p:bldP spid="1612821" grpId="0"/>
      <p:bldP spid="25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16898" name="文本框 1616897"/>
          <p:cNvSpPr txBox="1"/>
          <p:nvPr/>
        </p:nvSpPr>
        <p:spPr>
          <a:xfrm>
            <a:off x="163830" y="2703830"/>
            <a:ext cx="8818563" cy="14503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buClrTx/>
              <a:buFont typeface="Wingdings" panose="05000000000000000000" pitchFamily="2" charset="2"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Tx/>
              <a:buFont typeface="Wingdings" panose="05000000000000000000" pitchFamily="2" charset="2"/>
              <a:buChar char="u"/>
            </a:pPr>
            <a:r>
              <a:rPr lang="en-US" altLang="en-US" err="1">
                <a:latin typeface="Arial" panose="020B0604020202020204" pitchFamily="34" charset="0"/>
                <a:ea typeface="宋体" panose="02010600030101010101" pitchFamily="2" charset="-122"/>
              </a:rPr>
              <a:t>计算思维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的本质就是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抽象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(Abstraction)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自动化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(Automation)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，即在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不同层面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进行抽象，以及将这些抽象“机器化”</a:t>
            </a:r>
            <a:r>
              <a:rPr lang="en-US" altLang="en-US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6899" name="Text Box 16"/>
          <p:cNvSpPr txBox="1"/>
          <p:nvPr/>
        </p:nvSpPr>
        <p:spPr>
          <a:xfrm>
            <a:off x="163513" y="0"/>
            <a:ext cx="259556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什么是计算思维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 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(3)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什么是计算思维？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898">
                                            <p:txEl>
                                              <p:charRg st="679" end="7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6898">
                                            <p:txEl>
                                              <p:charRg st="679" end="7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6898">
                                            <p:txEl>
                                              <p:charRg st="679" end="7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20994" name="图片 16209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1758950"/>
            <a:ext cx="4892675" cy="435133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620995" name="文本框 1620994"/>
          <p:cNvSpPr txBox="1"/>
          <p:nvPr/>
        </p:nvSpPr>
        <p:spPr>
          <a:xfrm>
            <a:off x="5183188" y="5516563"/>
            <a:ext cx="3963987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ClrTx/>
            </a:pP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构造传统“计算机器”</a:t>
            </a:r>
            <a:endParaRPr lang="en-US" altLang="zh-CN" sz="20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20996" name="文本框 1620995"/>
          <p:cNvSpPr txBox="1"/>
          <p:nvPr/>
        </p:nvSpPr>
        <p:spPr>
          <a:xfrm>
            <a:off x="5183188" y="4265613"/>
            <a:ext cx="3338512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构造各种新型“计算机器” 应用各种新型“计算机器”</a:t>
            </a:r>
            <a:endParaRPr lang="zh-CN" altLang="en-US" sz="20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20997" name="文本框 1620996"/>
          <p:cNvSpPr txBox="1"/>
          <p:nvPr/>
        </p:nvSpPr>
        <p:spPr>
          <a:xfrm>
            <a:off x="5183188" y="2997200"/>
            <a:ext cx="3321050" cy="1006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计算机科学与技术</a:t>
            </a:r>
            <a:r>
              <a:rPr lang="en-US" altLang="zh-CN"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</a:t>
            </a:r>
            <a:endParaRPr lang="en-US" altLang="zh-CN" sz="20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ClrTx/>
            </a:pP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软件工程、生物计算、信息安全、</a:t>
            </a:r>
            <a:r>
              <a:rPr lang="en-US" altLang="zh-CN"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… …</a:t>
            </a:r>
            <a:endParaRPr lang="en-US" altLang="zh-CN" sz="20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20998" name="直接连接符 1620997"/>
          <p:cNvSpPr/>
          <p:nvPr/>
        </p:nvSpPr>
        <p:spPr>
          <a:xfrm>
            <a:off x="4932363" y="5280025"/>
            <a:ext cx="3240087" cy="0"/>
          </a:xfrm>
          <a:prstGeom prst="line">
            <a:avLst/>
          </a:prstGeom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20999" name="文本框 1620998"/>
          <p:cNvSpPr txBox="1"/>
          <p:nvPr/>
        </p:nvSpPr>
        <p:spPr>
          <a:xfrm>
            <a:off x="5183188" y="1773238"/>
            <a:ext cx="3757612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科学研究的三大手段：</a:t>
            </a:r>
            <a:endParaRPr lang="zh-CN" altLang="en-US" sz="20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ClrTx/>
            </a:pP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理论、实验和计算 </a:t>
            </a:r>
            <a:r>
              <a:rPr lang="en-US" altLang="zh-CN"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 </a:t>
            </a: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计算科学</a:t>
            </a:r>
            <a:endParaRPr lang="en-US" altLang="zh-CN" sz="20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21000" name="Text Box 16"/>
          <p:cNvSpPr txBox="1"/>
          <p:nvPr/>
        </p:nvSpPr>
        <p:spPr>
          <a:xfrm>
            <a:off x="163513" y="0"/>
            <a:ext cx="437356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什么是计算思维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 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(5)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从计算学科发展的角度看计算思维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0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0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20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20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20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20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20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20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0995" grpId="0"/>
      <p:bldP spid="1620996" grpId="0"/>
      <p:bldP spid="1620997" grpId="0"/>
      <p:bldP spid="162099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40450" name="图片 1640449" descr="TreePi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813" y="1020763"/>
            <a:ext cx="8601075" cy="5837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0451" name="图片 1640450" descr="20121226双线式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860550"/>
            <a:ext cx="8293100" cy="4279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40452" name="直接连接符 1640451"/>
          <p:cNvSpPr/>
          <p:nvPr/>
        </p:nvSpPr>
        <p:spPr>
          <a:xfrm>
            <a:off x="558800" y="5334000"/>
            <a:ext cx="798195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640453" name="组合 1640452"/>
          <p:cNvGrpSpPr/>
          <p:nvPr/>
        </p:nvGrpSpPr>
        <p:grpSpPr>
          <a:xfrm>
            <a:off x="5267325" y="5922963"/>
            <a:ext cx="912813" cy="855662"/>
            <a:chOff x="2381" y="2976"/>
            <a:chExt cx="1065" cy="965"/>
          </a:xfrm>
        </p:grpSpPr>
        <p:sp>
          <p:nvSpPr>
            <p:cNvPr id="20" name="AutoShape 39"/>
            <p:cNvSpPr>
              <a:spLocks noChangeArrowheads="1"/>
            </p:cNvSpPr>
            <p:nvPr/>
          </p:nvSpPr>
          <p:spPr bwMode="gray">
            <a:xfrm>
              <a:off x="2381" y="2976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Oval 40"/>
            <p:cNvSpPr>
              <a:spLocks noChangeArrowheads="1"/>
            </p:cNvSpPr>
            <p:nvPr/>
          </p:nvSpPr>
          <p:spPr bwMode="gray">
            <a:xfrm>
              <a:off x="2469" y="3056"/>
              <a:ext cx="889" cy="806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Text Box 84"/>
            <p:cNvSpPr txBox="1">
              <a:spLocks noChangeArrowheads="1"/>
            </p:cNvSpPr>
            <p:nvPr/>
          </p:nvSpPr>
          <p:spPr bwMode="auto">
            <a:xfrm>
              <a:off x="2472" y="3261"/>
              <a:ext cx="881" cy="44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0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递归</a:t>
              </a:r>
              <a:endParaRPr lang="zh-CN" altLang="en-US" sz="20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0457" name="组合 1640456"/>
          <p:cNvGrpSpPr/>
          <p:nvPr/>
        </p:nvGrpSpPr>
        <p:grpSpPr>
          <a:xfrm>
            <a:off x="4160838" y="5922963"/>
            <a:ext cx="912812" cy="855662"/>
            <a:chOff x="2536" y="3486"/>
            <a:chExt cx="575" cy="539"/>
          </a:xfrm>
        </p:grpSpPr>
        <p:sp>
          <p:nvSpPr>
            <p:cNvPr id="14" name="AutoShape 39"/>
            <p:cNvSpPr>
              <a:spLocks noChangeArrowheads="1"/>
            </p:cNvSpPr>
            <p:nvPr/>
          </p:nvSpPr>
          <p:spPr bwMode="gray">
            <a:xfrm>
              <a:off x="2536" y="3486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Oval 40"/>
            <p:cNvSpPr>
              <a:spLocks noChangeArrowheads="1"/>
            </p:cNvSpPr>
            <p:nvPr/>
          </p:nvSpPr>
          <p:spPr bwMode="gray">
            <a:xfrm>
              <a:off x="2584" y="3530"/>
              <a:ext cx="480" cy="451"/>
            </a:xfrm>
            <a:prstGeom prst="ellipse">
              <a:avLst/>
            </a:prstGeom>
            <a:solidFill>
              <a:srgbClr val="008000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" name="Text Box 84"/>
            <p:cNvSpPr txBox="1">
              <a:spLocks noChangeArrowheads="1"/>
            </p:cNvSpPr>
            <p:nvPr/>
          </p:nvSpPr>
          <p:spPr bwMode="auto">
            <a:xfrm>
              <a:off x="2584" y="3630"/>
              <a:ext cx="47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0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程序</a:t>
              </a:r>
              <a:endParaRPr lang="zh-CN" altLang="en-US" sz="20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0461" name="组合 1640460"/>
          <p:cNvGrpSpPr/>
          <p:nvPr/>
        </p:nvGrpSpPr>
        <p:grpSpPr>
          <a:xfrm>
            <a:off x="3073400" y="5922963"/>
            <a:ext cx="912813" cy="855662"/>
            <a:chOff x="2380" y="1784"/>
            <a:chExt cx="1065" cy="965"/>
          </a:xfrm>
        </p:grpSpPr>
        <p:sp>
          <p:nvSpPr>
            <p:cNvPr id="3" name="AutoShape 39"/>
            <p:cNvSpPr>
              <a:spLocks noChangeArrowheads="1"/>
            </p:cNvSpPr>
            <p:nvPr/>
          </p:nvSpPr>
          <p:spPr bwMode="gray">
            <a:xfrm>
              <a:off x="2380" y="1784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0463" name="Oval 40"/>
            <p:cNvSpPr/>
            <p:nvPr/>
          </p:nvSpPr>
          <p:spPr>
            <a:xfrm>
              <a:off x="2468" y="1864"/>
              <a:ext cx="889" cy="806"/>
            </a:xfrm>
            <a:prstGeom prst="ellipse">
              <a:avLst/>
            </a:prstGeom>
            <a:solidFill>
              <a:srgbClr val="666699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" name="Text Box 84"/>
            <p:cNvSpPr txBox="1">
              <a:spLocks noChangeArrowheads="1"/>
            </p:cNvSpPr>
            <p:nvPr/>
          </p:nvSpPr>
          <p:spPr bwMode="auto">
            <a:xfrm>
              <a:off x="2471" y="2076"/>
              <a:ext cx="883" cy="41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en-US" altLang="zh-CN" sz="1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0</a:t>
              </a:r>
              <a:r>
                <a:rPr lang="zh-CN" altLang="en-US" sz="1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和</a:t>
              </a:r>
              <a:r>
                <a:rPr lang="en-US" altLang="zh-CN" sz="1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1</a:t>
              </a:r>
              <a:endParaRPr lang="en-US" altLang="zh-CN" sz="18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640465" name="Text Box 16"/>
          <p:cNvSpPr txBox="1"/>
          <p:nvPr/>
        </p:nvSpPr>
        <p:spPr>
          <a:xfrm>
            <a:off x="163513" y="0"/>
            <a:ext cx="3526155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计算之树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(1)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奠基性的计算思维有哪些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640466" name="文本框 1640465"/>
          <p:cNvSpPr txBox="1"/>
          <p:nvPr/>
        </p:nvSpPr>
        <p:spPr>
          <a:xfrm>
            <a:off x="209550" y="996950"/>
            <a:ext cx="6584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计算之树的第一个维度</a:t>
            </a:r>
            <a:r>
              <a:rPr lang="en-US" altLang="zh-CN" sz="2400" b="0">
                <a:latin typeface="Arial" panose="020B0604020202020204" pitchFamily="34" charset="0"/>
                <a:ea typeface="华文中宋" panose="02010600040101010101" pitchFamily="2" charset="-122"/>
              </a:rPr>
              <a:t>—</a:t>
            </a: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计算技术的奠基性思维</a:t>
            </a:r>
            <a:endParaRPr lang="en-US" altLang="zh-CN" sz="2400" b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41474" name="图片 1641473" descr="TreePi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813" y="1020763"/>
            <a:ext cx="8601075" cy="5837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1475" name="图片 1641474" descr="20121226双线式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860550"/>
            <a:ext cx="8293100" cy="4279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41476" name="直接连接符 1641475"/>
          <p:cNvSpPr/>
          <p:nvPr/>
        </p:nvSpPr>
        <p:spPr>
          <a:xfrm>
            <a:off x="558800" y="5334000"/>
            <a:ext cx="798195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641477" name="组合 1641476"/>
          <p:cNvGrpSpPr/>
          <p:nvPr/>
        </p:nvGrpSpPr>
        <p:grpSpPr>
          <a:xfrm>
            <a:off x="5267325" y="5922963"/>
            <a:ext cx="912813" cy="855662"/>
            <a:chOff x="2381" y="2976"/>
            <a:chExt cx="1065" cy="965"/>
          </a:xfrm>
        </p:grpSpPr>
        <p:sp>
          <p:nvSpPr>
            <p:cNvPr id="20" name="AutoShape 39"/>
            <p:cNvSpPr>
              <a:spLocks noChangeArrowheads="1"/>
            </p:cNvSpPr>
            <p:nvPr/>
          </p:nvSpPr>
          <p:spPr bwMode="gray">
            <a:xfrm>
              <a:off x="2381" y="2976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Oval 40"/>
            <p:cNvSpPr>
              <a:spLocks noChangeArrowheads="1"/>
            </p:cNvSpPr>
            <p:nvPr/>
          </p:nvSpPr>
          <p:spPr bwMode="gray">
            <a:xfrm>
              <a:off x="2469" y="3056"/>
              <a:ext cx="889" cy="806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Text Box 84"/>
            <p:cNvSpPr txBox="1">
              <a:spLocks noChangeArrowheads="1"/>
            </p:cNvSpPr>
            <p:nvPr/>
          </p:nvSpPr>
          <p:spPr bwMode="auto">
            <a:xfrm>
              <a:off x="2472" y="3261"/>
              <a:ext cx="881" cy="44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0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递归</a:t>
              </a:r>
              <a:endParaRPr lang="zh-CN" altLang="en-US" sz="20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1481" name="组合 1641480"/>
          <p:cNvGrpSpPr/>
          <p:nvPr/>
        </p:nvGrpSpPr>
        <p:grpSpPr>
          <a:xfrm>
            <a:off x="4160838" y="5922963"/>
            <a:ext cx="912812" cy="855662"/>
            <a:chOff x="2536" y="3486"/>
            <a:chExt cx="575" cy="539"/>
          </a:xfrm>
        </p:grpSpPr>
        <p:sp>
          <p:nvSpPr>
            <p:cNvPr id="14" name="AutoShape 39"/>
            <p:cNvSpPr>
              <a:spLocks noChangeArrowheads="1"/>
            </p:cNvSpPr>
            <p:nvPr/>
          </p:nvSpPr>
          <p:spPr bwMode="gray">
            <a:xfrm>
              <a:off x="2536" y="3486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Oval 40"/>
            <p:cNvSpPr>
              <a:spLocks noChangeArrowheads="1"/>
            </p:cNvSpPr>
            <p:nvPr/>
          </p:nvSpPr>
          <p:spPr bwMode="gray">
            <a:xfrm>
              <a:off x="2584" y="3530"/>
              <a:ext cx="480" cy="451"/>
            </a:xfrm>
            <a:prstGeom prst="ellipse">
              <a:avLst/>
            </a:prstGeom>
            <a:solidFill>
              <a:srgbClr val="008000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" name="Text Box 84"/>
            <p:cNvSpPr txBox="1">
              <a:spLocks noChangeArrowheads="1"/>
            </p:cNvSpPr>
            <p:nvPr/>
          </p:nvSpPr>
          <p:spPr bwMode="auto">
            <a:xfrm>
              <a:off x="2584" y="3630"/>
              <a:ext cx="47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0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程序</a:t>
              </a:r>
              <a:endParaRPr lang="zh-CN" altLang="en-US" sz="20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1485" name="组合 1641484"/>
          <p:cNvGrpSpPr/>
          <p:nvPr/>
        </p:nvGrpSpPr>
        <p:grpSpPr>
          <a:xfrm>
            <a:off x="3073400" y="5922963"/>
            <a:ext cx="912813" cy="855662"/>
            <a:chOff x="2380" y="1784"/>
            <a:chExt cx="1065" cy="965"/>
          </a:xfrm>
        </p:grpSpPr>
        <p:sp>
          <p:nvSpPr>
            <p:cNvPr id="3" name="AutoShape 39"/>
            <p:cNvSpPr>
              <a:spLocks noChangeArrowheads="1"/>
            </p:cNvSpPr>
            <p:nvPr/>
          </p:nvSpPr>
          <p:spPr bwMode="gray">
            <a:xfrm>
              <a:off x="2380" y="1784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1487" name="Oval 40"/>
            <p:cNvSpPr/>
            <p:nvPr/>
          </p:nvSpPr>
          <p:spPr>
            <a:xfrm>
              <a:off x="2468" y="1864"/>
              <a:ext cx="889" cy="806"/>
            </a:xfrm>
            <a:prstGeom prst="ellipse">
              <a:avLst/>
            </a:prstGeom>
            <a:solidFill>
              <a:srgbClr val="666699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" name="Text Box 84"/>
            <p:cNvSpPr txBox="1">
              <a:spLocks noChangeArrowheads="1"/>
            </p:cNvSpPr>
            <p:nvPr/>
          </p:nvSpPr>
          <p:spPr bwMode="auto">
            <a:xfrm>
              <a:off x="2471" y="2076"/>
              <a:ext cx="883" cy="41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en-US" altLang="zh-CN" sz="1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0</a:t>
              </a:r>
              <a:r>
                <a:rPr lang="zh-CN" altLang="en-US" sz="1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和</a:t>
              </a:r>
              <a:r>
                <a:rPr lang="en-US" altLang="zh-CN" sz="1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1</a:t>
              </a:r>
              <a:endParaRPr lang="en-US" altLang="zh-CN" sz="18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641489" name="文本框 1641488"/>
          <p:cNvSpPr txBox="1"/>
          <p:nvPr/>
        </p:nvSpPr>
        <p:spPr>
          <a:xfrm>
            <a:off x="330200" y="1592263"/>
            <a:ext cx="8551863" cy="3459162"/>
          </a:xfrm>
          <a:prstGeom prst="rect">
            <a:avLst/>
          </a:prstGeom>
          <a:solidFill>
            <a:schemeClr val="bg1">
              <a:alpha val="89999"/>
            </a:schemeClr>
          </a:solidFill>
          <a:ln w="9525">
            <a:noFill/>
          </a:ln>
        </p:spPr>
        <p:txBody>
          <a:bodyPr>
            <a:spAutoFit/>
          </a:bodyPr>
          <a:p>
            <a:pPr>
              <a:lnSpc>
                <a:spcPct val="115000"/>
              </a:lnSpc>
              <a:buClrTx/>
              <a:buFont typeface="Wingdings" panose="05000000000000000000" pitchFamily="2" charset="2"/>
              <a:buChar char="n"/>
            </a:pP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“0 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和 </a:t>
            </a: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1”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思维</a:t>
            </a: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--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符号化</a:t>
            </a: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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计算化</a:t>
            </a: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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自动化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  <a:buClrTx/>
              <a:buFont typeface="Wingdings" panose="05000000000000000000" pitchFamily="2" charset="2"/>
              <a:buChar char="Ø"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是实现任何计算的基础；社会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自然与计算融合的基本手段； 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是连接硬件与软件的纽带；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0/1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是最基本的抽象与自动化机制。 </a:t>
            </a: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  <a:buClrTx/>
              <a:buFont typeface="Wingdings" panose="05000000000000000000" pitchFamily="2" charset="2"/>
              <a:buChar char="n"/>
            </a:pP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程序”思维</a:t>
            </a: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--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千变万化复杂功能的构造、表达与执行 </a:t>
            </a:r>
            <a:endParaRPr lang="zh-CN" altLang="en-US" sz="24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程序是基本动作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指令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的各种组合，是控制计算系统的基本手段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  <a:buClrTx/>
              <a:buFont typeface="Wingdings" panose="05000000000000000000" pitchFamily="2" charset="2"/>
              <a:buChar char="n"/>
            </a:pP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递归”思维</a:t>
            </a: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--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无限事物及重复过程的表达与执行方法</a:t>
            </a:r>
            <a:endParaRPr lang="zh-CN" altLang="en-US" sz="24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递归是最典型的构造程序的手段；递归函数是可计算函数的精确的数学描述；递归函数是研究计算学科理论问题的基础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  <a:buClrTx/>
              <a:buFont typeface="Wingdings" panose="05000000000000000000" pitchFamily="2" charset="2"/>
              <a:buChar char="Ø"/>
            </a:pP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1490" name="文本框 1641489"/>
          <p:cNvSpPr txBox="1"/>
          <p:nvPr/>
        </p:nvSpPr>
        <p:spPr>
          <a:xfrm>
            <a:off x="209550" y="996950"/>
            <a:ext cx="6584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计算之树的第一个维度</a:t>
            </a:r>
            <a:r>
              <a:rPr lang="en-US" altLang="zh-CN" sz="2400" b="0">
                <a:latin typeface="Arial" panose="020B0604020202020204" pitchFamily="34" charset="0"/>
                <a:ea typeface="华文中宋" panose="02010600040101010101" pitchFamily="2" charset="-122"/>
              </a:rPr>
              <a:t>—</a:t>
            </a: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计算技术的奠基性思维</a:t>
            </a:r>
            <a:endParaRPr lang="en-US" altLang="zh-CN" sz="2400" b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641491" name="Text Box 16"/>
          <p:cNvSpPr txBox="1"/>
          <p:nvPr/>
        </p:nvSpPr>
        <p:spPr>
          <a:xfrm>
            <a:off x="163513" y="0"/>
            <a:ext cx="352615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(1)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奠基性的计算思维有哪些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489">
                                            <p:txEl>
                                              <p:charRg st="90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1489">
                                            <p:txEl>
                                              <p:charRg st="90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1489">
                                            <p:txEl>
                                              <p:charRg st="90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489">
                                            <p:txEl>
                                              <p:charRg st="117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41489">
                                            <p:txEl>
                                              <p:charRg st="117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41489">
                                            <p:txEl>
                                              <p:charRg st="117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489">
                                            <p:txEl>
                                              <p:charRg st="147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41489">
                                            <p:txEl>
                                              <p:charRg st="147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41489">
                                            <p:txEl>
                                              <p:charRg st="147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489">
                                            <p:txEl>
                                              <p:charRg st="173" end="2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41489">
                                            <p:txEl>
                                              <p:charRg st="173" end="2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41489">
                                            <p:txEl>
                                              <p:charRg st="173" end="2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42498" name="图片 1642497" descr="TreePi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513" y="957263"/>
            <a:ext cx="8601075" cy="5837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2499" name="图片 1642498" descr="20121226双线式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860550"/>
            <a:ext cx="8293100" cy="42799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42500" name="组合 1642499"/>
          <p:cNvGrpSpPr/>
          <p:nvPr/>
        </p:nvGrpSpPr>
        <p:grpSpPr>
          <a:xfrm>
            <a:off x="5267325" y="5922963"/>
            <a:ext cx="912813" cy="855662"/>
            <a:chOff x="2381" y="2976"/>
            <a:chExt cx="1065" cy="965"/>
          </a:xfrm>
        </p:grpSpPr>
        <p:sp>
          <p:nvSpPr>
            <p:cNvPr id="20" name="AutoShape 39"/>
            <p:cNvSpPr>
              <a:spLocks noChangeArrowheads="1"/>
            </p:cNvSpPr>
            <p:nvPr/>
          </p:nvSpPr>
          <p:spPr bwMode="gray">
            <a:xfrm>
              <a:off x="2381" y="2976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Oval 40"/>
            <p:cNvSpPr>
              <a:spLocks noChangeArrowheads="1"/>
            </p:cNvSpPr>
            <p:nvPr/>
          </p:nvSpPr>
          <p:spPr bwMode="gray">
            <a:xfrm>
              <a:off x="2469" y="3056"/>
              <a:ext cx="889" cy="806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Text Box 84"/>
            <p:cNvSpPr txBox="1">
              <a:spLocks noChangeArrowheads="1"/>
            </p:cNvSpPr>
            <p:nvPr/>
          </p:nvSpPr>
          <p:spPr bwMode="auto">
            <a:xfrm>
              <a:off x="2472" y="3261"/>
              <a:ext cx="881" cy="44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0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递归</a:t>
              </a:r>
              <a:endParaRPr lang="zh-CN" altLang="en-US" sz="20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2504" name="组合 1642503"/>
          <p:cNvGrpSpPr/>
          <p:nvPr/>
        </p:nvGrpSpPr>
        <p:grpSpPr>
          <a:xfrm>
            <a:off x="4160838" y="5922963"/>
            <a:ext cx="912812" cy="855662"/>
            <a:chOff x="2536" y="3486"/>
            <a:chExt cx="575" cy="539"/>
          </a:xfrm>
        </p:grpSpPr>
        <p:sp>
          <p:nvSpPr>
            <p:cNvPr id="14" name="AutoShape 39"/>
            <p:cNvSpPr>
              <a:spLocks noChangeArrowheads="1"/>
            </p:cNvSpPr>
            <p:nvPr/>
          </p:nvSpPr>
          <p:spPr bwMode="gray">
            <a:xfrm>
              <a:off x="2536" y="3486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Oval 40"/>
            <p:cNvSpPr>
              <a:spLocks noChangeArrowheads="1"/>
            </p:cNvSpPr>
            <p:nvPr/>
          </p:nvSpPr>
          <p:spPr bwMode="gray">
            <a:xfrm>
              <a:off x="2584" y="3530"/>
              <a:ext cx="480" cy="451"/>
            </a:xfrm>
            <a:prstGeom prst="ellipse">
              <a:avLst/>
            </a:prstGeom>
            <a:solidFill>
              <a:srgbClr val="008000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" name="Text Box 84"/>
            <p:cNvSpPr txBox="1">
              <a:spLocks noChangeArrowheads="1"/>
            </p:cNvSpPr>
            <p:nvPr/>
          </p:nvSpPr>
          <p:spPr bwMode="auto">
            <a:xfrm>
              <a:off x="2584" y="3630"/>
              <a:ext cx="47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0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程序</a:t>
              </a:r>
              <a:endParaRPr lang="zh-CN" altLang="en-US" sz="20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2508" name="组合 1642507"/>
          <p:cNvGrpSpPr/>
          <p:nvPr/>
        </p:nvGrpSpPr>
        <p:grpSpPr>
          <a:xfrm>
            <a:off x="3073400" y="5922963"/>
            <a:ext cx="912813" cy="855662"/>
            <a:chOff x="2380" y="1784"/>
            <a:chExt cx="1065" cy="965"/>
          </a:xfrm>
        </p:grpSpPr>
        <p:sp>
          <p:nvSpPr>
            <p:cNvPr id="3" name="AutoShape 39"/>
            <p:cNvSpPr>
              <a:spLocks noChangeArrowheads="1"/>
            </p:cNvSpPr>
            <p:nvPr/>
          </p:nvSpPr>
          <p:spPr bwMode="gray">
            <a:xfrm>
              <a:off x="2380" y="1784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2510" name="Oval 40"/>
            <p:cNvSpPr/>
            <p:nvPr/>
          </p:nvSpPr>
          <p:spPr>
            <a:xfrm>
              <a:off x="2468" y="1864"/>
              <a:ext cx="889" cy="806"/>
            </a:xfrm>
            <a:prstGeom prst="ellipse">
              <a:avLst/>
            </a:prstGeom>
            <a:solidFill>
              <a:srgbClr val="666699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" name="Text Box 84"/>
            <p:cNvSpPr txBox="1">
              <a:spLocks noChangeArrowheads="1"/>
            </p:cNvSpPr>
            <p:nvPr/>
          </p:nvSpPr>
          <p:spPr bwMode="auto">
            <a:xfrm>
              <a:off x="2471" y="2076"/>
              <a:ext cx="883" cy="41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en-US" altLang="zh-CN" sz="1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0</a:t>
              </a:r>
              <a:r>
                <a:rPr lang="zh-CN" altLang="en-US" sz="1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和</a:t>
              </a:r>
              <a:r>
                <a:rPr lang="en-US" altLang="zh-CN" sz="1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1</a:t>
              </a:r>
              <a:endParaRPr lang="en-US" altLang="zh-CN" sz="18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642512" name="直接连接符 1642511"/>
          <p:cNvSpPr/>
          <p:nvPr/>
        </p:nvSpPr>
        <p:spPr>
          <a:xfrm>
            <a:off x="558800" y="5334000"/>
            <a:ext cx="798195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642513" name="组合 1642512"/>
          <p:cNvGrpSpPr/>
          <p:nvPr/>
        </p:nvGrpSpPr>
        <p:grpSpPr>
          <a:xfrm>
            <a:off x="4159250" y="1954213"/>
            <a:ext cx="912813" cy="855662"/>
            <a:chOff x="-1172" y="1055"/>
            <a:chExt cx="575" cy="539"/>
          </a:xfrm>
        </p:grpSpPr>
        <p:sp>
          <p:nvSpPr>
            <p:cNvPr id="5" name="AutoShape 39"/>
            <p:cNvSpPr>
              <a:spLocks noChangeArrowheads="1"/>
            </p:cNvSpPr>
            <p:nvPr/>
          </p:nvSpPr>
          <p:spPr bwMode="gray">
            <a:xfrm>
              <a:off x="-1172" y="105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2515" name="Oval 40"/>
            <p:cNvSpPr/>
            <p:nvPr/>
          </p:nvSpPr>
          <p:spPr>
            <a:xfrm>
              <a:off x="-1124" y="1099"/>
              <a:ext cx="479" cy="450"/>
            </a:xfrm>
            <a:prstGeom prst="ellipse">
              <a:avLst/>
            </a:prstGeom>
            <a:solidFill>
              <a:srgbClr val="666699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" name="Text Box 84"/>
            <p:cNvSpPr txBox="1">
              <a:spLocks noChangeArrowheads="1"/>
            </p:cNvSpPr>
            <p:nvPr/>
          </p:nvSpPr>
          <p:spPr bwMode="auto">
            <a:xfrm>
              <a:off x="-1135" y="1141"/>
              <a:ext cx="525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云计算环境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42517" name="组合 1642516"/>
          <p:cNvGrpSpPr/>
          <p:nvPr/>
        </p:nvGrpSpPr>
        <p:grpSpPr>
          <a:xfrm>
            <a:off x="4122738" y="2944813"/>
            <a:ext cx="965200" cy="855662"/>
            <a:chOff x="-1219" y="1679"/>
            <a:chExt cx="608" cy="539"/>
          </a:xfrm>
        </p:grpSpPr>
        <p:sp>
          <p:nvSpPr>
            <p:cNvPr id="7" name="AutoShape 39"/>
            <p:cNvSpPr>
              <a:spLocks noChangeArrowheads="1"/>
            </p:cNvSpPr>
            <p:nvPr/>
          </p:nvSpPr>
          <p:spPr bwMode="gray">
            <a:xfrm>
              <a:off x="-1195" y="1679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Oval 40"/>
            <p:cNvSpPr>
              <a:spLocks noChangeArrowheads="1"/>
            </p:cNvSpPr>
            <p:nvPr/>
          </p:nvSpPr>
          <p:spPr bwMode="gray">
            <a:xfrm>
              <a:off x="-1147" y="1723"/>
              <a:ext cx="480" cy="451"/>
            </a:xfrm>
            <a:prstGeom prst="ellipse">
              <a:avLst/>
            </a:prstGeom>
            <a:solidFill>
              <a:srgbClr val="008000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Text Box 84"/>
            <p:cNvSpPr txBox="1">
              <a:spLocks noChangeArrowheads="1"/>
            </p:cNvSpPr>
            <p:nvPr/>
          </p:nvSpPr>
          <p:spPr bwMode="auto">
            <a:xfrm>
              <a:off x="-1219" y="1751"/>
              <a:ext cx="608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并行分布环境 </a:t>
              </a:r>
              <a:endParaRPr lang="en-US" altLang="zh-CN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2521" name="组合 1642520"/>
          <p:cNvGrpSpPr/>
          <p:nvPr/>
        </p:nvGrpSpPr>
        <p:grpSpPr>
          <a:xfrm>
            <a:off x="4124325" y="3954463"/>
            <a:ext cx="912813" cy="855662"/>
            <a:chOff x="-1194" y="2315"/>
            <a:chExt cx="575" cy="539"/>
          </a:xfrm>
        </p:grpSpPr>
        <p:sp>
          <p:nvSpPr>
            <p:cNvPr id="10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个人计算机</a:t>
              </a:r>
              <a:endParaRPr lang="zh-CN" altLang="en-US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2525" name="组合 1642524"/>
          <p:cNvGrpSpPr/>
          <p:nvPr/>
        </p:nvGrpSpPr>
        <p:grpSpPr>
          <a:xfrm>
            <a:off x="4130675" y="4894263"/>
            <a:ext cx="912813" cy="855662"/>
            <a:chOff x="-1194" y="2315"/>
            <a:chExt cx="575" cy="539"/>
          </a:xfrm>
        </p:grpSpPr>
        <p:sp>
          <p:nvSpPr>
            <p:cNvPr id="13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冯</a:t>
              </a:r>
              <a:r>
                <a:rPr lang="en-US" altLang="zh-CN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.</a:t>
              </a: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诺依曼机</a:t>
              </a:r>
              <a:endParaRPr lang="en-US" altLang="zh-CN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642529" name="Text Box 16"/>
          <p:cNvSpPr txBox="1"/>
          <p:nvPr/>
        </p:nvSpPr>
        <p:spPr>
          <a:xfrm>
            <a:off x="129223" y="125095"/>
            <a:ext cx="378142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(2)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通用计算环境是如何演化的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642530" name="文本框 1642529"/>
          <p:cNvSpPr txBox="1"/>
          <p:nvPr/>
        </p:nvSpPr>
        <p:spPr>
          <a:xfrm>
            <a:off x="209550" y="996950"/>
            <a:ext cx="6889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计算之树的第二个维度</a:t>
            </a:r>
            <a:r>
              <a:rPr lang="en-US" altLang="zh-CN" sz="2400" b="0">
                <a:latin typeface="Arial" panose="020B0604020202020204" pitchFamily="34" charset="0"/>
                <a:ea typeface="华文中宋" panose="02010600040101010101" pitchFamily="2" charset="-122"/>
              </a:rPr>
              <a:t>—</a:t>
            </a: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通用计算环境的进化思维</a:t>
            </a:r>
            <a:endParaRPr lang="zh-CN" altLang="en-US" sz="2400" b="0" dirty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3522" name="Freeform 20"/>
          <p:cNvSpPr/>
          <p:nvPr/>
        </p:nvSpPr>
        <p:spPr>
          <a:xfrm rot="5232193" flipH="1">
            <a:off x="3629025" y="455613"/>
            <a:ext cx="1190625" cy="8439150"/>
          </a:xfrm>
          <a:custGeom>
            <a:avLst/>
            <a:gdLst>
              <a:gd name="txL" fmla="*/ 0 w 1824"/>
              <a:gd name="txT" fmla="*/ 0 h 2648"/>
              <a:gd name="txR" fmla="*/ 1824 w 1824"/>
              <a:gd name="txB" fmla="*/ 2648 h 2648"/>
            </a:gdLst>
            <a:ahLst/>
            <a:cxnLst>
              <a:cxn ang="0">
                <a:pos x="291390" y="2147483647"/>
              </a:cxn>
              <a:cxn ang="0">
                <a:pos x="1455870" y="2147483647"/>
              </a:cxn>
              <a:cxn ang="0">
                <a:pos x="3493980" y="2147483647"/>
              </a:cxn>
              <a:cxn ang="0">
                <a:pos x="5823479" y="2141704634"/>
              </a:cxn>
              <a:cxn ang="0">
                <a:pos x="8735219" y="1788678398"/>
              </a:cxn>
              <a:cxn ang="0">
                <a:pos x="11938348" y="1467027915"/>
              </a:cxn>
              <a:cxn ang="0">
                <a:pos x="15432328" y="1192452265"/>
              </a:cxn>
              <a:cxn ang="0">
                <a:pos x="18635457" y="949255169"/>
              </a:cxn>
              <a:cxn ang="0">
                <a:pos x="22129437" y="745281966"/>
              </a:cxn>
              <a:cxn ang="0">
                <a:pos x="25332566" y="580535455"/>
              </a:cxn>
              <a:cxn ang="0">
                <a:pos x="28244306" y="439324961"/>
              </a:cxn>
              <a:cxn ang="0">
                <a:pos x="30573805" y="329493021"/>
              </a:cxn>
              <a:cxn ang="0">
                <a:pos x="32321065" y="258887773"/>
              </a:cxn>
              <a:cxn ang="0">
                <a:pos x="33485545" y="219661080"/>
              </a:cxn>
              <a:cxn ang="0">
                <a:pos x="34067785" y="203973204"/>
              </a:cxn>
              <a:cxn ang="0">
                <a:pos x="48044782" y="86295924"/>
              </a:cxn>
              <a:cxn ang="0">
                <a:pos x="43677173" y="462858176"/>
              </a:cxn>
              <a:cxn ang="0">
                <a:pos x="43094393" y="462858176"/>
              </a:cxn>
              <a:cxn ang="0">
                <a:pos x="42221303" y="486394192"/>
              </a:cxn>
              <a:cxn ang="0">
                <a:pos x="40474044" y="525620885"/>
              </a:cxn>
              <a:cxn ang="0">
                <a:pos x="37853154" y="580535455"/>
              </a:cxn>
              <a:cxn ang="0">
                <a:pos x="35524194" y="658986041"/>
              </a:cxn>
              <a:cxn ang="0">
                <a:pos x="32321065" y="760972643"/>
              </a:cxn>
              <a:cxn ang="0">
                <a:pos x="28826546" y="894337798"/>
              </a:cxn>
              <a:cxn ang="0">
                <a:pos x="25332566" y="1066929647"/>
              </a:cxn>
              <a:cxn ang="0">
                <a:pos x="21547197" y="1270902851"/>
              </a:cxn>
              <a:cxn ang="0">
                <a:pos x="17470977" y="1521945286"/>
              </a:cxn>
              <a:cxn ang="0">
                <a:pos x="13685608" y="1804366274"/>
              </a:cxn>
              <a:cxn ang="0">
                <a:pos x="10191089" y="2141704634"/>
              </a:cxn>
              <a:cxn ang="0">
                <a:pos x="6988499" y="2147483647"/>
              </a:cxn>
              <a:cxn ang="0">
                <a:pos x="4076759" y="2147483647"/>
              </a:cxn>
              <a:cxn ang="0">
                <a:pos x="1164480" y="2147483647"/>
              </a:cxn>
            </a:cxnLst>
            <a:rect l="txL" t="txT" r="txR" b="tx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>
                  <a:alpha val="100000"/>
                </a:srgbClr>
              </a:gs>
              <a:gs pos="100000">
                <a:srgbClr val="61092E">
                  <a:alpha val="100000"/>
                </a:srgbClr>
              </a:gs>
            </a:gsLst>
            <a:lin ang="5400000" scaled="1"/>
            <a:tileRect/>
          </a:gradFill>
          <a:ln w="0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643523" name="组合 1643522"/>
          <p:cNvGrpSpPr/>
          <p:nvPr/>
        </p:nvGrpSpPr>
        <p:grpSpPr>
          <a:xfrm>
            <a:off x="1955800" y="5038725"/>
            <a:ext cx="3205163" cy="1743075"/>
            <a:chOff x="1232" y="3174"/>
            <a:chExt cx="2019" cy="1098"/>
          </a:xfrm>
        </p:grpSpPr>
        <p:grpSp>
          <p:nvGrpSpPr>
            <p:cNvPr id="1643524" name="Group 4"/>
            <p:cNvGrpSpPr/>
            <p:nvPr/>
          </p:nvGrpSpPr>
          <p:grpSpPr>
            <a:xfrm>
              <a:off x="1232" y="3174"/>
              <a:ext cx="227" cy="227"/>
              <a:chOff x="1355" y="3452"/>
              <a:chExt cx="183" cy="172"/>
            </a:xfrm>
          </p:grpSpPr>
          <p:pic>
            <p:nvPicPr>
              <p:cNvPr id="1643525" name="Picture 5" descr="circuler_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364" y="3452"/>
                <a:ext cx="174" cy="17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643526" name="Oval 6"/>
              <p:cNvSpPr/>
              <p:nvPr/>
            </p:nvSpPr>
            <p:spPr>
              <a:xfrm>
                <a:off x="1364" y="3452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50000">
                    <a:srgbClr val="1F497D">
                      <a:alpha val="5000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wrap="none" anchor="ctr"/>
              <a:p>
                <a:pPr algn="ctr"/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643527" name="Group 7"/>
              <p:cNvGrpSpPr/>
              <p:nvPr/>
            </p:nvGrpSpPr>
            <p:grpSpPr>
              <a:xfrm rot="-1297425" flipH="1" flipV="1">
                <a:off x="1377" y="3586"/>
                <a:ext cx="151" cy="37"/>
                <a:chOff x="2532" y="1051"/>
                <a:chExt cx="893" cy="246"/>
              </a:xfrm>
            </p:grpSpPr>
            <p:grpSp>
              <p:nvGrpSpPr>
                <p:cNvPr id="1643528" name="Group 8"/>
                <p:cNvGrpSpPr/>
                <p:nvPr/>
              </p:nvGrpSpPr>
              <p:grpSpPr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643529" name="AutoShape 9"/>
                  <p:cNvSpPr/>
                  <p:nvPr/>
                </p:nvSpPr>
                <p:spPr>
                  <a:xfrm rot="5263130">
                    <a:off x="1859" y="2273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30" name="AutoShape 10"/>
                  <p:cNvSpPr/>
                  <p:nvPr/>
                </p:nvSpPr>
                <p:spPr>
                  <a:xfrm rot="6078281">
                    <a:off x="1995" y="2273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31" name="AutoShape 11"/>
                  <p:cNvSpPr/>
                  <p:nvPr/>
                </p:nvSpPr>
                <p:spPr>
                  <a:xfrm rot="6373927">
                    <a:off x="2071" y="2295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32" name="AutoShape 12"/>
                  <p:cNvSpPr/>
                  <p:nvPr/>
                </p:nvSpPr>
                <p:spPr>
                  <a:xfrm rot="6906312">
                    <a:off x="2161" y="2325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643533" name="Group 13"/>
                <p:cNvGrpSpPr/>
                <p:nvPr/>
              </p:nvGrpSpPr>
              <p:grpSpPr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643534" name="AutoShape 14"/>
                  <p:cNvSpPr/>
                  <p:nvPr/>
                </p:nvSpPr>
                <p:spPr>
                  <a:xfrm rot="5263130">
                    <a:off x="1859" y="2273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35" name="AutoShape 15"/>
                  <p:cNvSpPr/>
                  <p:nvPr/>
                </p:nvSpPr>
                <p:spPr>
                  <a:xfrm rot="6078281">
                    <a:off x="1995" y="2273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36" name="AutoShape 16"/>
                  <p:cNvSpPr/>
                  <p:nvPr/>
                </p:nvSpPr>
                <p:spPr>
                  <a:xfrm rot="6373927">
                    <a:off x="2071" y="2295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37" name="AutoShape 17"/>
                  <p:cNvSpPr/>
                  <p:nvPr/>
                </p:nvSpPr>
                <p:spPr>
                  <a:xfrm rot="6906312">
                    <a:off x="2161" y="2325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pic>
            <p:nvPicPr>
              <p:cNvPr id="1643538" name="Picture 18" descr="light_shadow1"/>
              <p:cNvPicPr>
                <a:picLocks noChangeAspect="1"/>
              </p:cNvPicPr>
              <p:nvPr/>
            </p:nvPicPr>
            <p:blipFill>
              <a:blip r:embed="rId2"/>
              <a:srcRect t="23740"/>
              <a:stretch>
                <a:fillRect/>
              </a:stretch>
            </p:blipFill>
            <p:spPr>
              <a:xfrm rot="-2569845">
                <a:off x="1355" y="3467"/>
                <a:ext cx="129" cy="84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1643539" name="组合 1643538"/>
            <p:cNvGrpSpPr/>
            <p:nvPr/>
          </p:nvGrpSpPr>
          <p:grpSpPr>
            <a:xfrm>
              <a:off x="1459" y="3192"/>
              <a:ext cx="907" cy="398"/>
              <a:chOff x="1763" y="2872"/>
              <a:chExt cx="907" cy="398"/>
            </a:xfrm>
          </p:grpSpPr>
          <p:sp>
            <p:nvSpPr>
              <p:cNvPr id="1643540" name="AutoShape 64"/>
              <p:cNvSpPr/>
              <p:nvPr/>
            </p:nvSpPr>
            <p:spPr>
              <a:xfrm>
                <a:off x="1767" y="2872"/>
                <a:ext cx="903" cy="398"/>
              </a:xfrm>
              <a:prstGeom prst="roundRect">
                <a:avLst>
                  <a:gd name="adj" fmla="val 22815"/>
                </a:avLst>
              </a:prstGeom>
              <a:solidFill>
                <a:srgbClr val="FF0000"/>
              </a:solidFill>
              <a:ln w="12700" cap="flat" cmpd="sng">
                <a:solidFill>
                  <a:srgbClr val="080808"/>
                </a:solidFill>
                <a:prstDash val="solid"/>
                <a:headEnd type="none" w="med" len="med"/>
                <a:tailEnd type="none" w="med" len="med"/>
              </a:ln>
              <a:effectLst>
                <a:outerShdw dist="28398" dir="6993903" algn="ctr" rotWithShape="0">
                  <a:srgbClr val="1C1C1C">
                    <a:alpha val="50000"/>
                  </a:srgbClr>
                </a:outerShdw>
              </a:effectLst>
            </p:spPr>
            <p:txBody>
              <a:bodyPr wrap="none" anchor="ctr"/>
              <a:p>
                <a:pPr algn="ctr"/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43541" name="Text Box 67"/>
              <p:cNvSpPr txBox="1"/>
              <p:nvPr/>
            </p:nvSpPr>
            <p:spPr>
              <a:xfrm>
                <a:off x="1763" y="2934"/>
                <a:ext cx="861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zh-CN" altLang="en-US" sz="1800" dirty="0">
                    <a:solidFill>
                      <a:srgbClr val="FFFFFF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个人计算机</a:t>
                </a:r>
                <a:endParaRPr lang="en-US" altLang="zh-CN" sz="1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1643542" name="图片 1643541" descr="个人计算机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2" y="3614"/>
              <a:ext cx="1779" cy="658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643543" name="组合 1643542"/>
          <p:cNvGrpSpPr/>
          <p:nvPr/>
        </p:nvGrpSpPr>
        <p:grpSpPr>
          <a:xfrm>
            <a:off x="252413" y="5245100"/>
            <a:ext cx="1724025" cy="1539875"/>
            <a:chOff x="159" y="3304"/>
            <a:chExt cx="1086" cy="970"/>
          </a:xfrm>
        </p:grpSpPr>
        <p:grpSp>
          <p:nvGrpSpPr>
            <p:cNvPr id="1643544" name="Group 4"/>
            <p:cNvGrpSpPr/>
            <p:nvPr/>
          </p:nvGrpSpPr>
          <p:grpSpPr>
            <a:xfrm>
              <a:off x="159" y="3320"/>
              <a:ext cx="227" cy="227"/>
              <a:chOff x="1355" y="3452"/>
              <a:chExt cx="183" cy="172"/>
            </a:xfrm>
          </p:grpSpPr>
          <p:pic>
            <p:nvPicPr>
              <p:cNvPr id="1643545" name="Picture 5" descr="circuler_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364" y="3452"/>
                <a:ext cx="174" cy="17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643546" name="Oval 6"/>
              <p:cNvSpPr/>
              <p:nvPr/>
            </p:nvSpPr>
            <p:spPr>
              <a:xfrm>
                <a:off x="1364" y="3452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50000">
                    <a:srgbClr val="1F497D">
                      <a:alpha val="5000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wrap="none" anchor="ctr"/>
              <a:p>
                <a:pPr algn="ctr"/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643547" name="Group 7"/>
              <p:cNvGrpSpPr/>
              <p:nvPr/>
            </p:nvGrpSpPr>
            <p:grpSpPr>
              <a:xfrm rot="-1297425" flipH="1" flipV="1">
                <a:off x="1377" y="3586"/>
                <a:ext cx="151" cy="37"/>
                <a:chOff x="2532" y="1051"/>
                <a:chExt cx="893" cy="246"/>
              </a:xfrm>
            </p:grpSpPr>
            <p:grpSp>
              <p:nvGrpSpPr>
                <p:cNvPr id="1643548" name="Group 8"/>
                <p:cNvGrpSpPr/>
                <p:nvPr/>
              </p:nvGrpSpPr>
              <p:grpSpPr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643549" name="AutoShape 9"/>
                  <p:cNvSpPr/>
                  <p:nvPr/>
                </p:nvSpPr>
                <p:spPr>
                  <a:xfrm rot="5263130">
                    <a:off x="1859" y="2273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50" name="AutoShape 10"/>
                  <p:cNvSpPr/>
                  <p:nvPr/>
                </p:nvSpPr>
                <p:spPr>
                  <a:xfrm rot="6078281">
                    <a:off x="1995" y="2273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51" name="AutoShape 11"/>
                  <p:cNvSpPr/>
                  <p:nvPr/>
                </p:nvSpPr>
                <p:spPr>
                  <a:xfrm rot="6373927">
                    <a:off x="2071" y="2295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52" name="AutoShape 12"/>
                  <p:cNvSpPr/>
                  <p:nvPr/>
                </p:nvSpPr>
                <p:spPr>
                  <a:xfrm rot="6906312">
                    <a:off x="2161" y="2325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643553" name="Group 13"/>
                <p:cNvGrpSpPr/>
                <p:nvPr/>
              </p:nvGrpSpPr>
              <p:grpSpPr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643554" name="AutoShape 14"/>
                  <p:cNvSpPr/>
                  <p:nvPr/>
                </p:nvSpPr>
                <p:spPr>
                  <a:xfrm rot="5263130">
                    <a:off x="1859" y="2273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55" name="AutoShape 15"/>
                  <p:cNvSpPr/>
                  <p:nvPr/>
                </p:nvSpPr>
                <p:spPr>
                  <a:xfrm rot="6078281">
                    <a:off x="1995" y="2273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56" name="AutoShape 16"/>
                  <p:cNvSpPr/>
                  <p:nvPr/>
                </p:nvSpPr>
                <p:spPr>
                  <a:xfrm rot="6373927">
                    <a:off x="2071" y="2295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57" name="AutoShape 17"/>
                  <p:cNvSpPr/>
                  <p:nvPr/>
                </p:nvSpPr>
                <p:spPr>
                  <a:xfrm rot="6906312">
                    <a:off x="2161" y="2325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pic>
            <p:nvPicPr>
              <p:cNvPr id="1643558" name="Picture 18" descr="light_shadow1"/>
              <p:cNvPicPr>
                <a:picLocks noChangeAspect="1"/>
              </p:cNvPicPr>
              <p:nvPr/>
            </p:nvPicPr>
            <p:blipFill>
              <a:blip r:embed="rId2"/>
              <a:srcRect t="23740"/>
              <a:stretch>
                <a:fillRect/>
              </a:stretch>
            </p:blipFill>
            <p:spPr>
              <a:xfrm rot="-2569845">
                <a:off x="1355" y="3467"/>
                <a:ext cx="129" cy="84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1643559" name="组合 1643558"/>
            <p:cNvGrpSpPr/>
            <p:nvPr/>
          </p:nvGrpSpPr>
          <p:grpSpPr>
            <a:xfrm>
              <a:off x="367" y="3304"/>
              <a:ext cx="811" cy="408"/>
              <a:chOff x="671" y="2984"/>
              <a:chExt cx="811" cy="408"/>
            </a:xfrm>
          </p:grpSpPr>
          <p:sp>
            <p:nvSpPr>
              <p:cNvPr id="1643560" name="AutoShape 64"/>
              <p:cNvSpPr/>
              <p:nvPr/>
            </p:nvSpPr>
            <p:spPr>
              <a:xfrm>
                <a:off x="694" y="2984"/>
                <a:ext cx="754" cy="408"/>
              </a:xfrm>
              <a:prstGeom prst="roundRect">
                <a:avLst>
                  <a:gd name="adj" fmla="val 22815"/>
                </a:avLst>
              </a:prstGeom>
              <a:solidFill>
                <a:srgbClr val="FF0000"/>
              </a:solidFill>
              <a:ln w="12700" cap="flat" cmpd="sng">
                <a:solidFill>
                  <a:srgbClr val="080808"/>
                </a:solidFill>
                <a:prstDash val="solid"/>
                <a:headEnd type="none" w="med" len="med"/>
                <a:tailEnd type="none" w="med" len="med"/>
              </a:ln>
              <a:effectLst>
                <a:outerShdw dist="28398" dir="6993903" algn="ctr" rotWithShape="0">
                  <a:srgbClr val="1C1C1C">
                    <a:alpha val="50000"/>
                  </a:srgbClr>
                </a:outerShdw>
              </a:effectLst>
            </p:spPr>
            <p:txBody>
              <a:bodyPr wrap="none" anchor="ctr"/>
              <a:p>
                <a:pPr algn="ctr"/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43561" name="Text Box 67"/>
              <p:cNvSpPr txBox="1"/>
              <p:nvPr/>
            </p:nvSpPr>
            <p:spPr>
              <a:xfrm>
                <a:off x="671" y="2987"/>
                <a:ext cx="811" cy="40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zh-CN" altLang="en-US" sz="1800" dirty="0">
                    <a:solidFill>
                      <a:srgbClr val="FFFFFF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冯</a:t>
                </a:r>
                <a:r>
                  <a:rPr lang="en-US" altLang="zh-CN" sz="1800">
                    <a:solidFill>
                      <a:srgbClr val="FFFFFF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.</a:t>
                </a:r>
                <a:r>
                  <a:rPr lang="zh-CN" altLang="en-US" sz="1800" dirty="0">
                    <a:solidFill>
                      <a:srgbClr val="FFFFFF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诺依曼计算机</a:t>
                </a:r>
                <a:endParaRPr lang="zh-CN" altLang="en-US" sz="1800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1643562" name="图片 1643561" descr="冯诺依曼计算机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" y="3746"/>
              <a:ext cx="1021" cy="528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643563" name="组合 1643562"/>
          <p:cNvGrpSpPr/>
          <p:nvPr/>
        </p:nvGrpSpPr>
        <p:grpSpPr>
          <a:xfrm>
            <a:off x="5081588" y="939800"/>
            <a:ext cx="3232150" cy="3992563"/>
            <a:chOff x="3183" y="509"/>
            <a:chExt cx="2036" cy="2571"/>
          </a:xfrm>
        </p:grpSpPr>
        <p:grpSp>
          <p:nvGrpSpPr>
            <p:cNvPr id="1643564" name="Group 4"/>
            <p:cNvGrpSpPr/>
            <p:nvPr/>
          </p:nvGrpSpPr>
          <p:grpSpPr>
            <a:xfrm>
              <a:off x="3519" y="2853"/>
              <a:ext cx="227" cy="227"/>
              <a:chOff x="1355" y="3452"/>
              <a:chExt cx="183" cy="172"/>
            </a:xfrm>
          </p:grpSpPr>
          <p:pic>
            <p:nvPicPr>
              <p:cNvPr id="1643565" name="Picture 5" descr="circuler_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364" y="3452"/>
                <a:ext cx="174" cy="17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643566" name="Oval 6"/>
              <p:cNvSpPr/>
              <p:nvPr/>
            </p:nvSpPr>
            <p:spPr>
              <a:xfrm>
                <a:off x="1364" y="3452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50000">
                    <a:srgbClr val="1F497D">
                      <a:alpha val="5000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wrap="none" anchor="ctr"/>
              <a:p>
                <a:pPr algn="ctr"/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643567" name="Group 7"/>
              <p:cNvGrpSpPr/>
              <p:nvPr/>
            </p:nvGrpSpPr>
            <p:grpSpPr>
              <a:xfrm rot="-1297425" flipH="1" flipV="1">
                <a:off x="1377" y="3586"/>
                <a:ext cx="151" cy="37"/>
                <a:chOff x="2532" y="1051"/>
                <a:chExt cx="893" cy="246"/>
              </a:xfrm>
            </p:grpSpPr>
            <p:grpSp>
              <p:nvGrpSpPr>
                <p:cNvPr id="1643568" name="Group 8"/>
                <p:cNvGrpSpPr/>
                <p:nvPr/>
              </p:nvGrpSpPr>
              <p:grpSpPr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643569" name="AutoShape 9"/>
                  <p:cNvSpPr/>
                  <p:nvPr/>
                </p:nvSpPr>
                <p:spPr>
                  <a:xfrm rot="5263130">
                    <a:off x="1859" y="2273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70" name="AutoShape 10"/>
                  <p:cNvSpPr/>
                  <p:nvPr/>
                </p:nvSpPr>
                <p:spPr>
                  <a:xfrm rot="6078281">
                    <a:off x="1995" y="2273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71" name="AutoShape 11"/>
                  <p:cNvSpPr/>
                  <p:nvPr/>
                </p:nvSpPr>
                <p:spPr>
                  <a:xfrm rot="6373927">
                    <a:off x="2071" y="2295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72" name="AutoShape 12"/>
                  <p:cNvSpPr/>
                  <p:nvPr/>
                </p:nvSpPr>
                <p:spPr>
                  <a:xfrm rot="6906312">
                    <a:off x="2161" y="2325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643573" name="Group 13"/>
                <p:cNvGrpSpPr/>
                <p:nvPr/>
              </p:nvGrpSpPr>
              <p:grpSpPr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643574" name="AutoShape 14"/>
                  <p:cNvSpPr/>
                  <p:nvPr/>
                </p:nvSpPr>
                <p:spPr>
                  <a:xfrm rot="5263130">
                    <a:off x="1859" y="2273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75" name="AutoShape 15"/>
                  <p:cNvSpPr/>
                  <p:nvPr/>
                </p:nvSpPr>
                <p:spPr>
                  <a:xfrm rot="6078281">
                    <a:off x="1995" y="2273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76" name="AutoShape 16"/>
                  <p:cNvSpPr/>
                  <p:nvPr/>
                </p:nvSpPr>
                <p:spPr>
                  <a:xfrm rot="6373927">
                    <a:off x="2071" y="2295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77" name="AutoShape 17"/>
                  <p:cNvSpPr/>
                  <p:nvPr/>
                </p:nvSpPr>
                <p:spPr>
                  <a:xfrm rot="6906312">
                    <a:off x="2161" y="2325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pic>
            <p:nvPicPr>
              <p:cNvPr id="1643578" name="Picture 18" descr="light_shadow1"/>
              <p:cNvPicPr>
                <a:picLocks noChangeAspect="1"/>
              </p:cNvPicPr>
              <p:nvPr/>
            </p:nvPicPr>
            <p:blipFill>
              <a:blip r:embed="rId2"/>
              <a:srcRect t="23740"/>
              <a:stretch>
                <a:fillRect/>
              </a:stretch>
            </p:blipFill>
            <p:spPr>
              <a:xfrm rot="-2569845">
                <a:off x="1355" y="3467"/>
                <a:ext cx="129" cy="84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1643579" name="组合 1643578"/>
            <p:cNvGrpSpPr/>
            <p:nvPr/>
          </p:nvGrpSpPr>
          <p:grpSpPr>
            <a:xfrm>
              <a:off x="3746" y="2562"/>
              <a:ext cx="764" cy="459"/>
              <a:chOff x="4010" y="2210"/>
              <a:chExt cx="764" cy="459"/>
            </a:xfrm>
          </p:grpSpPr>
          <p:sp>
            <p:nvSpPr>
              <p:cNvPr id="1643580" name="AutoShape 64"/>
              <p:cNvSpPr/>
              <p:nvPr/>
            </p:nvSpPr>
            <p:spPr>
              <a:xfrm>
                <a:off x="4010" y="2210"/>
                <a:ext cx="764" cy="459"/>
              </a:xfrm>
              <a:prstGeom prst="roundRect">
                <a:avLst>
                  <a:gd name="adj" fmla="val 22815"/>
                </a:avLst>
              </a:prstGeom>
              <a:solidFill>
                <a:srgbClr val="FF0000"/>
              </a:solidFill>
              <a:ln w="12700" cap="flat" cmpd="sng">
                <a:solidFill>
                  <a:srgbClr val="080808"/>
                </a:solidFill>
                <a:prstDash val="solid"/>
                <a:headEnd type="none" w="med" len="med"/>
                <a:tailEnd type="none" w="med" len="med"/>
              </a:ln>
              <a:effectLst>
                <a:outerShdw dist="28398" dir="6993903" algn="ctr" rotWithShape="0">
                  <a:srgbClr val="1C1C1C">
                    <a:alpha val="50000"/>
                  </a:srgbClr>
                </a:outerShdw>
              </a:effectLst>
            </p:spPr>
            <p:txBody>
              <a:bodyPr wrap="none" anchor="ctr"/>
              <a:p>
                <a:pPr algn="ctr"/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43581" name="Text Box 67"/>
              <p:cNvSpPr txBox="1"/>
              <p:nvPr/>
            </p:nvSpPr>
            <p:spPr>
              <a:xfrm>
                <a:off x="4027" y="2232"/>
                <a:ext cx="672" cy="4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zh-CN" altLang="en-US" sz="1800" dirty="0">
                    <a:solidFill>
                      <a:srgbClr val="FFFFFF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云计算环境</a:t>
                </a:r>
                <a:endParaRPr lang="zh-CN" altLang="en-US" sz="1800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1643582" name="图片 1643581" descr="云计算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3" y="509"/>
              <a:ext cx="2036" cy="209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643583" name="组合 1643582"/>
          <p:cNvGrpSpPr/>
          <p:nvPr/>
        </p:nvGrpSpPr>
        <p:grpSpPr>
          <a:xfrm>
            <a:off x="1516063" y="1606550"/>
            <a:ext cx="3906837" cy="3636963"/>
            <a:chOff x="851" y="996"/>
            <a:chExt cx="2461" cy="2291"/>
          </a:xfrm>
        </p:grpSpPr>
        <p:grpSp>
          <p:nvGrpSpPr>
            <p:cNvPr id="1643584" name="Group 4"/>
            <p:cNvGrpSpPr/>
            <p:nvPr/>
          </p:nvGrpSpPr>
          <p:grpSpPr>
            <a:xfrm>
              <a:off x="2323" y="3046"/>
              <a:ext cx="227" cy="227"/>
              <a:chOff x="1355" y="3452"/>
              <a:chExt cx="183" cy="172"/>
            </a:xfrm>
          </p:grpSpPr>
          <p:pic>
            <p:nvPicPr>
              <p:cNvPr id="1643585" name="Picture 5" descr="circuler_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364" y="3452"/>
                <a:ext cx="174" cy="17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643586" name="Oval 6"/>
              <p:cNvSpPr/>
              <p:nvPr/>
            </p:nvSpPr>
            <p:spPr>
              <a:xfrm>
                <a:off x="1364" y="3452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50000">
                    <a:srgbClr val="1F497D">
                      <a:alpha val="5000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wrap="none" anchor="ctr"/>
              <a:p>
                <a:pPr algn="ctr"/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643587" name="Group 7"/>
              <p:cNvGrpSpPr/>
              <p:nvPr/>
            </p:nvGrpSpPr>
            <p:grpSpPr>
              <a:xfrm rot="-1297425" flipH="1" flipV="1">
                <a:off x="1377" y="3586"/>
                <a:ext cx="151" cy="37"/>
                <a:chOff x="2532" y="1051"/>
                <a:chExt cx="893" cy="246"/>
              </a:xfrm>
            </p:grpSpPr>
            <p:grpSp>
              <p:nvGrpSpPr>
                <p:cNvPr id="1643588" name="Group 8"/>
                <p:cNvGrpSpPr/>
                <p:nvPr/>
              </p:nvGrpSpPr>
              <p:grpSpPr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643589" name="AutoShape 9"/>
                  <p:cNvSpPr/>
                  <p:nvPr/>
                </p:nvSpPr>
                <p:spPr>
                  <a:xfrm rot="5263130">
                    <a:off x="1859" y="2273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90" name="AutoShape 10"/>
                  <p:cNvSpPr/>
                  <p:nvPr/>
                </p:nvSpPr>
                <p:spPr>
                  <a:xfrm rot="6078281">
                    <a:off x="1995" y="2273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91" name="AutoShape 11"/>
                  <p:cNvSpPr/>
                  <p:nvPr/>
                </p:nvSpPr>
                <p:spPr>
                  <a:xfrm rot="6373927">
                    <a:off x="2071" y="2295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92" name="AutoShape 12"/>
                  <p:cNvSpPr/>
                  <p:nvPr/>
                </p:nvSpPr>
                <p:spPr>
                  <a:xfrm rot="6906312">
                    <a:off x="2161" y="2325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643593" name="Group 13"/>
                <p:cNvGrpSpPr/>
                <p:nvPr/>
              </p:nvGrpSpPr>
              <p:grpSpPr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643594" name="AutoShape 14"/>
                  <p:cNvSpPr/>
                  <p:nvPr/>
                </p:nvSpPr>
                <p:spPr>
                  <a:xfrm rot="5263130">
                    <a:off x="1859" y="2273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95" name="AutoShape 15"/>
                  <p:cNvSpPr/>
                  <p:nvPr/>
                </p:nvSpPr>
                <p:spPr>
                  <a:xfrm rot="6078281">
                    <a:off x="1995" y="2273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96" name="AutoShape 16"/>
                  <p:cNvSpPr/>
                  <p:nvPr/>
                </p:nvSpPr>
                <p:spPr>
                  <a:xfrm rot="6373927">
                    <a:off x="2071" y="2295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97" name="AutoShape 17"/>
                  <p:cNvSpPr/>
                  <p:nvPr/>
                </p:nvSpPr>
                <p:spPr>
                  <a:xfrm rot="6906312">
                    <a:off x="2161" y="2325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</a:ln>
                </p:spPr>
                <p:txBody>
                  <a:bodyPr rot="10800000" wrap="none" anchor="ctr"/>
                  <a:p>
                    <a:pPr algn="ctr"/>
                    <a:endParaRPr lang="zh-CN" altLang="en-US" sz="1800" b="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pic>
            <p:nvPicPr>
              <p:cNvPr id="1643598" name="Picture 18" descr="light_shadow1"/>
              <p:cNvPicPr>
                <a:picLocks noChangeAspect="1"/>
              </p:cNvPicPr>
              <p:nvPr/>
            </p:nvPicPr>
            <p:blipFill>
              <a:blip r:embed="rId2"/>
              <a:srcRect t="23740"/>
              <a:stretch>
                <a:fillRect/>
              </a:stretch>
            </p:blipFill>
            <p:spPr>
              <a:xfrm rot="-2569845">
                <a:off x="1355" y="3467"/>
                <a:ext cx="129" cy="84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1643599" name="组合 1643598"/>
            <p:cNvGrpSpPr/>
            <p:nvPr/>
          </p:nvGrpSpPr>
          <p:grpSpPr>
            <a:xfrm>
              <a:off x="2548" y="2828"/>
              <a:ext cx="764" cy="459"/>
              <a:chOff x="2852" y="2508"/>
              <a:chExt cx="764" cy="459"/>
            </a:xfrm>
          </p:grpSpPr>
          <p:sp>
            <p:nvSpPr>
              <p:cNvPr id="1643600" name="AutoShape 64"/>
              <p:cNvSpPr/>
              <p:nvPr/>
            </p:nvSpPr>
            <p:spPr>
              <a:xfrm>
                <a:off x="2852" y="2508"/>
                <a:ext cx="764" cy="459"/>
              </a:xfrm>
              <a:prstGeom prst="roundRect">
                <a:avLst>
                  <a:gd name="adj" fmla="val 22815"/>
                </a:avLst>
              </a:prstGeom>
              <a:solidFill>
                <a:srgbClr val="FF0000"/>
              </a:solidFill>
              <a:ln w="12700" cap="flat" cmpd="sng">
                <a:solidFill>
                  <a:srgbClr val="080808"/>
                </a:solidFill>
                <a:prstDash val="solid"/>
                <a:headEnd type="none" w="med" len="med"/>
                <a:tailEnd type="none" w="med" len="med"/>
              </a:ln>
              <a:effectLst>
                <a:outerShdw dist="28398" dir="6993903" algn="ctr" rotWithShape="0">
                  <a:srgbClr val="1C1C1C">
                    <a:alpha val="50000"/>
                  </a:srgbClr>
                </a:outerShdw>
              </a:effectLst>
            </p:spPr>
            <p:txBody>
              <a:bodyPr wrap="none" anchor="ctr"/>
              <a:p>
                <a:pPr algn="ctr"/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43601" name="Text Box 67"/>
              <p:cNvSpPr txBox="1"/>
              <p:nvPr/>
            </p:nvSpPr>
            <p:spPr>
              <a:xfrm>
                <a:off x="2870" y="2546"/>
                <a:ext cx="726" cy="40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zh-CN" altLang="en-US" sz="1800" dirty="0">
                    <a:solidFill>
                      <a:srgbClr val="FFFFFF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并行分布计算环境</a:t>
                </a:r>
                <a:endParaRPr lang="zh-CN" altLang="en-US" sz="1800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1643602" name="图片 1643601" descr="大型计算机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1" y="996"/>
              <a:ext cx="1801" cy="2046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643603" name="矩形 1643602"/>
          <p:cNvSpPr/>
          <p:nvPr/>
        </p:nvSpPr>
        <p:spPr>
          <a:xfrm>
            <a:off x="571500" y="3138488"/>
            <a:ext cx="8150225" cy="1735137"/>
          </a:xfrm>
          <a:prstGeom prst="rect">
            <a:avLst/>
          </a:prstGeom>
          <a:solidFill>
            <a:schemeClr val="bg1">
              <a:alpha val="81000"/>
            </a:schemeClr>
          </a:solidFill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ClrTx/>
            </a:pP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The tools we use have a profound influence on our thinking habits, and therefore, on our thinking abilities.</a:t>
            </a:r>
            <a:endParaRPr lang="en-US" altLang="zh-CN" sz="24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---from </a:t>
            </a:r>
            <a:r>
              <a:rPr lang="en-US" altLang="zh-CN" sz="2400" err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Edsger</a:t>
            </a: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 err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Dijkstra</a:t>
            </a: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1972 Turing Awards receiver.</a:t>
            </a:r>
            <a:endParaRPr lang="zh-CN" altLang="en-US" sz="24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3604" name="Text Box 16"/>
          <p:cNvSpPr txBox="1"/>
          <p:nvPr/>
        </p:nvSpPr>
        <p:spPr>
          <a:xfrm>
            <a:off x="178753" y="150495"/>
            <a:ext cx="378142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(2)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通用计算环境是如何演化的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643605" name="文本框 1643604"/>
          <p:cNvSpPr txBox="1"/>
          <p:nvPr/>
        </p:nvSpPr>
        <p:spPr>
          <a:xfrm>
            <a:off x="209550" y="996950"/>
            <a:ext cx="3536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通用计算环境的进化思维</a:t>
            </a:r>
            <a:endParaRPr lang="zh-CN" altLang="en-US" sz="2400" b="0" dirty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3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3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43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43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43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43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43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43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360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04930" name="组合 1404929"/>
          <p:cNvGrpSpPr/>
          <p:nvPr/>
        </p:nvGrpSpPr>
        <p:grpSpPr>
          <a:xfrm>
            <a:off x="1195388" y="5214938"/>
            <a:ext cx="7015162" cy="488950"/>
            <a:chOff x="641" y="3220"/>
            <a:chExt cx="4419" cy="308"/>
          </a:xfrm>
        </p:grpSpPr>
        <p:sp>
          <p:nvSpPr>
            <p:cNvPr id="1404931" name="立方体 1404930"/>
            <p:cNvSpPr/>
            <p:nvPr/>
          </p:nvSpPr>
          <p:spPr>
            <a:xfrm>
              <a:off x="641" y="3220"/>
              <a:ext cx="4419" cy="293"/>
            </a:xfrm>
            <a:prstGeom prst="cube">
              <a:avLst>
                <a:gd name="adj" fmla="val 25000"/>
              </a:avLst>
            </a:prstGeom>
            <a:solidFill>
              <a:srgbClr val="DDDDDD"/>
            </a:solidFill>
            <a:ln w="12700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04932" name="文本框 1404931"/>
            <p:cNvSpPr txBox="1"/>
            <p:nvPr/>
          </p:nvSpPr>
          <p:spPr>
            <a:xfrm>
              <a:off x="956" y="3316"/>
              <a:ext cx="3826" cy="21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操作系统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OS: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分时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OS,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实时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OS, 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网络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OS,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并行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OS, 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移动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OS,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云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OS, …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04933" name="组合 1404932"/>
          <p:cNvGrpSpPr/>
          <p:nvPr/>
        </p:nvGrpSpPr>
        <p:grpSpPr>
          <a:xfrm>
            <a:off x="1193800" y="4813300"/>
            <a:ext cx="7023100" cy="471488"/>
            <a:chOff x="2160" y="3372"/>
            <a:chExt cx="2146" cy="297"/>
          </a:xfrm>
        </p:grpSpPr>
        <p:sp>
          <p:nvSpPr>
            <p:cNvPr id="1404934" name="立方体 1404933"/>
            <p:cNvSpPr/>
            <p:nvPr/>
          </p:nvSpPr>
          <p:spPr>
            <a:xfrm>
              <a:off x="2160" y="3372"/>
              <a:ext cx="2146" cy="294"/>
            </a:xfrm>
            <a:prstGeom prst="cube">
              <a:avLst>
                <a:gd name="adj" fmla="val 25000"/>
              </a:avLst>
            </a:prstGeom>
            <a:solidFill>
              <a:srgbClr val="EAEAEA"/>
            </a:solidFill>
            <a:ln w="12700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04935" name="文本框 1404934"/>
            <p:cNvSpPr txBox="1"/>
            <p:nvPr/>
          </p:nvSpPr>
          <p:spPr>
            <a:xfrm>
              <a:off x="2299" y="3457"/>
              <a:ext cx="1857" cy="21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p>
              <a:pPr algn="ctr">
                <a:buClrTx/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中间件，如应用服务器</a:t>
              </a:r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</a:rPr>
                <a:t>,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消息中间件</a:t>
              </a:r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</a:rPr>
                <a:t>,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流程中间件</a:t>
              </a:r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服务中间件</a:t>
              </a:r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</a:rPr>
                <a:t>,…</a:t>
              </a:r>
              <a:endParaRPr lang="en-US" altLang="zh-CN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404936" name="组合 1404935"/>
          <p:cNvGrpSpPr/>
          <p:nvPr/>
        </p:nvGrpSpPr>
        <p:grpSpPr>
          <a:xfrm>
            <a:off x="1181100" y="5813425"/>
            <a:ext cx="7050088" cy="866775"/>
            <a:chOff x="632" y="3397"/>
            <a:chExt cx="4441" cy="546"/>
          </a:xfrm>
        </p:grpSpPr>
        <p:grpSp>
          <p:nvGrpSpPr>
            <p:cNvPr id="1404937" name="组合 1404936"/>
            <p:cNvGrpSpPr/>
            <p:nvPr/>
          </p:nvGrpSpPr>
          <p:grpSpPr>
            <a:xfrm>
              <a:off x="632" y="3641"/>
              <a:ext cx="4441" cy="302"/>
              <a:chOff x="483" y="3820"/>
              <a:chExt cx="3998" cy="302"/>
            </a:xfrm>
          </p:grpSpPr>
          <p:sp>
            <p:nvSpPr>
              <p:cNvPr id="1404938" name="立方体 1404937"/>
              <p:cNvSpPr/>
              <p:nvPr/>
            </p:nvSpPr>
            <p:spPr>
              <a:xfrm>
                <a:off x="483" y="3820"/>
                <a:ext cx="3998" cy="294"/>
              </a:xfrm>
              <a:prstGeom prst="cube">
                <a:avLst>
                  <a:gd name="adj" fmla="val 25000"/>
                </a:avLst>
              </a:prstGeom>
              <a:solidFill>
                <a:schemeClr val="tx1"/>
              </a:solidFill>
              <a:ln w="12700" cap="flat" cmpd="sng">
                <a:solidFill>
                  <a:schemeClr val="bg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404939" name="文本框 1404938"/>
              <p:cNvSpPr txBox="1"/>
              <p:nvPr/>
            </p:nvSpPr>
            <p:spPr>
              <a:xfrm>
                <a:off x="2184" y="3872"/>
                <a:ext cx="824" cy="25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anchor="t">
                <a:spAutoFit/>
              </a:bodyPr>
              <a:p>
                <a:pPr>
                  <a:buClrTx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硬件</a:t>
                </a:r>
                <a:r>
                  <a:rPr lang="en-US" altLang="zh-CN" sz="20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裸机</a:t>
                </a:r>
                <a:r>
                  <a:rPr lang="en-US" altLang="zh-CN" sz="20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endParaRPr lang="en-US" altLang="zh-CN" sz="20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04940" name="组合 1404939"/>
            <p:cNvGrpSpPr/>
            <p:nvPr/>
          </p:nvGrpSpPr>
          <p:grpSpPr>
            <a:xfrm>
              <a:off x="634" y="3397"/>
              <a:ext cx="2130" cy="302"/>
              <a:chOff x="2160" y="3372"/>
              <a:chExt cx="2146" cy="302"/>
            </a:xfrm>
          </p:grpSpPr>
          <p:sp>
            <p:nvSpPr>
              <p:cNvPr id="1404941" name="立方体 1404940"/>
              <p:cNvSpPr/>
              <p:nvPr/>
            </p:nvSpPr>
            <p:spPr>
              <a:xfrm>
                <a:off x="2160" y="3372"/>
                <a:ext cx="2146" cy="294"/>
              </a:xfrm>
              <a:prstGeom prst="cube">
                <a:avLst>
                  <a:gd name="adj" fmla="val 25000"/>
                </a:avLst>
              </a:prstGeom>
              <a:solidFill>
                <a:schemeClr val="tx1"/>
              </a:solidFill>
              <a:ln w="12700" cap="flat" cmpd="sng">
                <a:solidFill>
                  <a:schemeClr val="bg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404942" name="文本框 1404941"/>
              <p:cNvSpPr txBox="1"/>
              <p:nvPr/>
            </p:nvSpPr>
            <p:spPr>
              <a:xfrm>
                <a:off x="2216" y="3424"/>
                <a:ext cx="1971" cy="25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anchor="t">
                <a:spAutoFit/>
              </a:bodyPr>
              <a:p>
                <a:pPr>
                  <a:buClrTx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嵌入式</a:t>
                </a:r>
                <a:r>
                  <a:rPr lang="en-US" altLang="zh-CN" sz="20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/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移动式</a:t>
                </a:r>
                <a:r>
                  <a:rPr lang="en-US" altLang="zh-CN" sz="20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设备裸机</a:t>
                </a:r>
                <a:r>
                  <a:rPr lang="en-US" altLang="zh-CN" sz="20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endParaRPr lang="en-US" altLang="zh-CN" sz="20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04943" name="组合 1404942"/>
            <p:cNvGrpSpPr/>
            <p:nvPr/>
          </p:nvGrpSpPr>
          <p:grpSpPr>
            <a:xfrm>
              <a:off x="2927" y="3402"/>
              <a:ext cx="2146" cy="302"/>
              <a:chOff x="2160" y="3372"/>
              <a:chExt cx="2146" cy="302"/>
            </a:xfrm>
          </p:grpSpPr>
          <p:sp>
            <p:nvSpPr>
              <p:cNvPr id="1404944" name="立方体 1404943"/>
              <p:cNvSpPr/>
              <p:nvPr/>
            </p:nvSpPr>
            <p:spPr>
              <a:xfrm>
                <a:off x="2160" y="3372"/>
                <a:ext cx="2146" cy="294"/>
              </a:xfrm>
              <a:prstGeom prst="cube">
                <a:avLst>
                  <a:gd name="adj" fmla="val 25000"/>
                </a:avLst>
              </a:prstGeom>
              <a:solidFill>
                <a:schemeClr val="tx1"/>
              </a:solidFill>
              <a:ln w="12700" cap="flat" cmpd="sng">
                <a:solidFill>
                  <a:schemeClr val="bg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404945" name="文本框 1404944"/>
              <p:cNvSpPr txBox="1"/>
              <p:nvPr/>
            </p:nvSpPr>
            <p:spPr>
              <a:xfrm>
                <a:off x="2216" y="3424"/>
                <a:ext cx="1956" cy="25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anchor="t">
                <a:spAutoFit/>
              </a:bodyPr>
              <a:p>
                <a:pPr>
                  <a:buClrTx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网络化</a:t>
                </a:r>
                <a:r>
                  <a:rPr lang="en-US" altLang="zh-CN" sz="20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/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互联化</a:t>
                </a:r>
                <a:r>
                  <a:rPr lang="en-US" altLang="zh-CN" sz="20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—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其他硬件</a:t>
                </a:r>
                <a:endParaRPr lang="zh-CN" altLang="en-US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404946" name="直接连接符 1404945"/>
          <p:cNvSpPr/>
          <p:nvPr/>
        </p:nvSpPr>
        <p:spPr>
          <a:xfrm>
            <a:off x="774700" y="5759450"/>
            <a:ext cx="7870825" cy="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</p:sp>
      <p:grpSp>
        <p:nvGrpSpPr>
          <p:cNvPr id="1404947" name="组合 1404946"/>
          <p:cNvGrpSpPr/>
          <p:nvPr/>
        </p:nvGrpSpPr>
        <p:grpSpPr>
          <a:xfrm>
            <a:off x="2263775" y="4392613"/>
            <a:ext cx="1430338" cy="501650"/>
            <a:chOff x="655" y="3305"/>
            <a:chExt cx="901" cy="316"/>
          </a:xfrm>
        </p:grpSpPr>
        <p:sp>
          <p:nvSpPr>
            <p:cNvPr id="1404948" name="立方体 1404947"/>
            <p:cNvSpPr/>
            <p:nvPr/>
          </p:nvSpPr>
          <p:spPr>
            <a:xfrm>
              <a:off x="655" y="3305"/>
              <a:ext cx="901" cy="316"/>
            </a:xfrm>
            <a:prstGeom prst="cube">
              <a:avLst>
                <a:gd name="adj" fmla="val 24917"/>
              </a:avLst>
            </a:prstGeom>
            <a:solidFill>
              <a:srgbClr val="B2B2B2"/>
            </a:solidFill>
            <a:ln w="12700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04949" name="文本框 1404948"/>
            <p:cNvSpPr txBox="1"/>
            <p:nvPr/>
          </p:nvSpPr>
          <p:spPr>
            <a:xfrm>
              <a:off x="678" y="3406"/>
              <a:ext cx="756" cy="19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p>
              <a:pPr>
                <a:lnSpc>
                  <a:spcPct val="70000"/>
                </a:lnSpc>
                <a:buClrTx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工具软件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404950" name="组合 1404949"/>
          <p:cNvGrpSpPr/>
          <p:nvPr/>
        </p:nvGrpSpPr>
        <p:grpSpPr>
          <a:xfrm>
            <a:off x="3611563" y="4397375"/>
            <a:ext cx="1855787" cy="492125"/>
            <a:chOff x="1326" y="2771"/>
            <a:chExt cx="1169" cy="326"/>
          </a:xfrm>
        </p:grpSpPr>
        <p:sp>
          <p:nvSpPr>
            <p:cNvPr id="1404951" name="立方体 1404950"/>
            <p:cNvSpPr/>
            <p:nvPr/>
          </p:nvSpPr>
          <p:spPr>
            <a:xfrm>
              <a:off x="1326" y="2771"/>
              <a:ext cx="1169" cy="326"/>
            </a:xfrm>
            <a:prstGeom prst="cube">
              <a:avLst>
                <a:gd name="adj" fmla="val 25000"/>
              </a:avLst>
            </a:prstGeom>
            <a:solidFill>
              <a:srgbClr val="B2B2B2"/>
            </a:solidFill>
            <a:ln w="12700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04952" name="文本框 1404951"/>
            <p:cNvSpPr txBox="1"/>
            <p:nvPr/>
          </p:nvSpPr>
          <p:spPr>
            <a:xfrm>
              <a:off x="1331" y="2876"/>
              <a:ext cx="1076" cy="20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p>
              <a:pPr>
                <a:lnSpc>
                  <a:spcPct val="70000"/>
                </a:lnSpc>
                <a:buClrTx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语言处理系统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404953" name="组合 1404952"/>
          <p:cNvGrpSpPr/>
          <p:nvPr/>
        </p:nvGrpSpPr>
        <p:grpSpPr>
          <a:xfrm>
            <a:off x="5411788" y="4398963"/>
            <a:ext cx="2214562" cy="487362"/>
            <a:chOff x="2979" y="2768"/>
            <a:chExt cx="1395" cy="293"/>
          </a:xfrm>
        </p:grpSpPr>
        <p:sp>
          <p:nvSpPr>
            <p:cNvPr id="1404954" name="立方体 1404953"/>
            <p:cNvSpPr/>
            <p:nvPr/>
          </p:nvSpPr>
          <p:spPr>
            <a:xfrm>
              <a:off x="2979" y="2768"/>
              <a:ext cx="1395" cy="293"/>
            </a:xfrm>
            <a:prstGeom prst="cube">
              <a:avLst>
                <a:gd name="adj" fmla="val 25000"/>
              </a:avLst>
            </a:prstGeom>
            <a:solidFill>
              <a:srgbClr val="B2B2B2"/>
            </a:solidFill>
            <a:ln w="12700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04955" name="文本框 1404954"/>
            <p:cNvSpPr txBox="1"/>
            <p:nvPr/>
          </p:nvSpPr>
          <p:spPr>
            <a:xfrm>
              <a:off x="3019" y="2865"/>
              <a:ext cx="1236" cy="18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p>
              <a:pPr>
                <a:lnSpc>
                  <a:spcPct val="70000"/>
                </a:lnSpc>
                <a:buClrTx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数据库管理系统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404956" name="组合 1404955"/>
          <p:cNvGrpSpPr/>
          <p:nvPr/>
        </p:nvGrpSpPr>
        <p:grpSpPr>
          <a:xfrm>
            <a:off x="1116013" y="3979863"/>
            <a:ext cx="2384425" cy="466725"/>
            <a:chOff x="567" y="1978"/>
            <a:chExt cx="1502" cy="294"/>
          </a:xfrm>
        </p:grpSpPr>
        <p:sp>
          <p:nvSpPr>
            <p:cNvPr id="1404957" name="立方体 1404956"/>
            <p:cNvSpPr/>
            <p:nvPr/>
          </p:nvSpPr>
          <p:spPr>
            <a:xfrm>
              <a:off x="599" y="1978"/>
              <a:ext cx="1451" cy="294"/>
            </a:xfrm>
            <a:prstGeom prst="cube">
              <a:avLst>
                <a:gd name="adj" fmla="val 22787"/>
              </a:avLst>
            </a:prstGeom>
            <a:solidFill>
              <a:srgbClr val="DDDDDD"/>
            </a:solidFill>
            <a:ln w="12700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04958" name="文本框 1404957"/>
            <p:cNvSpPr txBox="1"/>
            <p:nvPr/>
          </p:nvSpPr>
          <p:spPr>
            <a:xfrm>
              <a:off x="567" y="2070"/>
              <a:ext cx="1502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>
                <a:buClrTx/>
              </a:pPr>
              <a:r>
                <a:rPr lang="zh-CN" altLang="en-US" sz="1200" dirty="0">
                  <a:latin typeface="Arial" panose="020B0604020202020204" pitchFamily="34" charset="0"/>
                  <a:ea typeface="宋体" panose="02010600030101010101" pitchFamily="2" charset="-122"/>
                </a:rPr>
                <a:t>计算机辅助设计与制造软件</a:t>
              </a:r>
              <a:r>
                <a:rPr lang="en-US" altLang="zh-CN" sz="1200" err="1">
                  <a:latin typeface="Arial" panose="020B0604020202020204" pitchFamily="34" charset="0"/>
                  <a:ea typeface="宋体" panose="02010600030101010101" pitchFamily="2" charset="-122"/>
                </a:rPr>
                <a:t>CAx</a:t>
              </a:r>
              <a:endParaRPr lang="en-US" altLang="zh-CN" sz="12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04959" name="组合 1404958"/>
          <p:cNvGrpSpPr/>
          <p:nvPr/>
        </p:nvGrpSpPr>
        <p:grpSpPr>
          <a:xfrm>
            <a:off x="1163638" y="3586163"/>
            <a:ext cx="2305050" cy="466725"/>
            <a:chOff x="1637" y="2993"/>
            <a:chExt cx="1410" cy="294"/>
          </a:xfrm>
        </p:grpSpPr>
        <p:sp>
          <p:nvSpPr>
            <p:cNvPr id="1404960" name="立方体 1404959"/>
            <p:cNvSpPr/>
            <p:nvPr/>
          </p:nvSpPr>
          <p:spPr>
            <a:xfrm>
              <a:off x="1637" y="2993"/>
              <a:ext cx="1410" cy="294"/>
            </a:xfrm>
            <a:prstGeom prst="cube">
              <a:avLst>
                <a:gd name="adj" fmla="val 22787"/>
              </a:avLst>
            </a:prstGeom>
            <a:solidFill>
              <a:srgbClr val="DDDDDD"/>
            </a:solidFill>
            <a:ln w="12700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04961" name="文本框 1404960"/>
            <p:cNvSpPr txBox="1"/>
            <p:nvPr/>
          </p:nvSpPr>
          <p:spPr>
            <a:xfrm>
              <a:off x="1637" y="3121"/>
              <a:ext cx="1310" cy="15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p>
              <a:pPr>
                <a:lnSpc>
                  <a:spcPct val="70000"/>
                </a:lnSpc>
                <a:buClrTx/>
              </a:pPr>
              <a:r>
                <a:rPr lang="zh-CN" altLang="en-US" sz="1400" dirty="0">
                  <a:latin typeface="Arial" panose="020B0604020202020204" pitchFamily="34" charset="0"/>
                  <a:ea typeface="宋体" panose="02010600030101010101" pitchFamily="2" charset="-122"/>
                </a:rPr>
                <a:t>企业管理软件</a:t>
              </a:r>
              <a:r>
                <a:rPr lang="en-US" altLang="zh-CN" sz="1400">
                  <a:latin typeface="Arial" panose="020B0604020202020204" pitchFamily="34" charset="0"/>
                  <a:ea typeface="宋体" panose="02010600030101010101" pitchFamily="2" charset="-122"/>
                </a:rPr>
                <a:t>ERP&amp;SCM</a:t>
              </a:r>
              <a:endParaRPr lang="en-US" altLang="zh-CN" sz="1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04962" name="组合 1404961"/>
          <p:cNvGrpSpPr/>
          <p:nvPr/>
        </p:nvGrpSpPr>
        <p:grpSpPr>
          <a:xfrm>
            <a:off x="3363913" y="3992563"/>
            <a:ext cx="2384425" cy="466725"/>
            <a:chOff x="567" y="1978"/>
            <a:chExt cx="1502" cy="294"/>
          </a:xfrm>
        </p:grpSpPr>
        <p:sp>
          <p:nvSpPr>
            <p:cNvPr id="1404963" name="立方体 1404962"/>
            <p:cNvSpPr/>
            <p:nvPr/>
          </p:nvSpPr>
          <p:spPr>
            <a:xfrm>
              <a:off x="599" y="1978"/>
              <a:ext cx="1451" cy="294"/>
            </a:xfrm>
            <a:prstGeom prst="cube">
              <a:avLst>
                <a:gd name="adj" fmla="val 22787"/>
              </a:avLst>
            </a:prstGeom>
            <a:solidFill>
              <a:srgbClr val="DDDDDD"/>
            </a:solidFill>
            <a:ln w="12700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04964" name="文本框 1404963"/>
            <p:cNvSpPr txBox="1"/>
            <p:nvPr/>
          </p:nvSpPr>
          <p:spPr>
            <a:xfrm>
              <a:off x="567" y="2070"/>
              <a:ext cx="1502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sz="1200" dirty="0">
                  <a:latin typeface="Arial" panose="020B0604020202020204" pitchFamily="34" charset="0"/>
                  <a:ea typeface="宋体" panose="02010600030101010101" pitchFamily="2" charset="-122"/>
                </a:rPr>
                <a:t>电子商务各类软件，网上购物</a:t>
              </a:r>
              <a:endParaRPr lang="zh-CN" altLang="en-US" sz="12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04965" name="组合 1404964"/>
          <p:cNvGrpSpPr/>
          <p:nvPr/>
        </p:nvGrpSpPr>
        <p:grpSpPr>
          <a:xfrm>
            <a:off x="3411538" y="3586163"/>
            <a:ext cx="2317750" cy="466725"/>
            <a:chOff x="1637" y="2993"/>
            <a:chExt cx="1417" cy="294"/>
          </a:xfrm>
        </p:grpSpPr>
        <p:sp>
          <p:nvSpPr>
            <p:cNvPr id="1404966" name="立方体 1404965"/>
            <p:cNvSpPr/>
            <p:nvPr/>
          </p:nvSpPr>
          <p:spPr>
            <a:xfrm>
              <a:off x="1637" y="2993"/>
              <a:ext cx="1410" cy="294"/>
            </a:xfrm>
            <a:prstGeom prst="cube">
              <a:avLst>
                <a:gd name="adj" fmla="val 22787"/>
              </a:avLst>
            </a:prstGeom>
            <a:solidFill>
              <a:srgbClr val="DDDDDD"/>
            </a:solidFill>
            <a:ln w="12700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04967" name="文本框 1404966"/>
            <p:cNvSpPr txBox="1"/>
            <p:nvPr/>
          </p:nvSpPr>
          <p:spPr>
            <a:xfrm>
              <a:off x="1637" y="3116"/>
              <a:ext cx="1417" cy="15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p>
              <a:pPr>
                <a:lnSpc>
                  <a:spcPct val="70000"/>
                </a:lnSpc>
                <a:buClrTx/>
              </a:pPr>
              <a:r>
                <a:rPr lang="zh-CN" altLang="en-US" sz="1400" dirty="0">
                  <a:latin typeface="Arial" panose="020B0604020202020204" pitchFamily="34" charset="0"/>
                  <a:ea typeface="宋体" panose="02010600030101010101" pitchFamily="2" charset="-122"/>
                </a:rPr>
                <a:t>各类在线与非在线娱乐软件</a:t>
              </a:r>
              <a:endParaRPr lang="zh-CN" altLang="en-US" sz="1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04968" name="组合 1404967"/>
          <p:cNvGrpSpPr/>
          <p:nvPr/>
        </p:nvGrpSpPr>
        <p:grpSpPr>
          <a:xfrm>
            <a:off x="5611813" y="3992563"/>
            <a:ext cx="2649537" cy="466725"/>
            <a:chOff x="567" y="1978"/>
            <a:chExt cx="1502" cy="294"/>
          </a:xfrm>
        </p:grpSpPr>
        <p:sp>
          <p:nvSpPr>
            <p:cNvPr id="1404969" name="立方体 1404968"/>
            <p:cNvSpPr/>
            <p:nvPr/>
          </p:nvSpPr>
          <p:spPr>
            <a:xfrm>
              <a:off x="599" y="1978"/>
              <a:ext cx="1451" cy="294"/>
            </a:xfrm>
            <a:prstGeom prst="cube">
              <a:avLst>
                <a:gd name="adj" fmla="val 22787"/>
              </a:avLst>
            </a:prstGeom>
            <a:solidFill>
              <a:srgbClr val="DDDDDD"/>
            </a:solidFill>
            <a:ln w="12700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04970" name="文本框 1404969"/>
            <p:cNvSpPr txBox="1"/>
            <p:nvPr/>
          </p:nvSpPr>
          <p:spPr>
            <a:xfrm>
              <a:off x="567" y="2070"/>
              <a:ext cx="1502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sz="1200" dirty="0">
                  <a:latin typeface="Arial" panose="020B0604020202020204" pitchFamily="34" charset="0"/>
                  <a:ea typeface="宋体" panose="02010600030101010101" pitchFamily="2" charset="-122"/>
                </a:rPr>
                <a:t>计算类软件</a:t>
              </a:r>
              <a:r>
                <a:rPr lang="en-US" altLang="zh-CN" sz="1200">
                  <a:latin typeface="Arial" panose="020B0604020202020204" pitchFamily="34" charset="0"/>
                  <a:ea typeface="宋体" panose="02010600030101010101" pitchFamily="2" charset="-122"/>
                </a:rPr>
                <a:t>-</a:t>
              </a:r>
              <a:r>
                <a:rPr lang="zh-CN" altLang="en-US" sz="1200" dirty="0">
                  <a:latin typeface="Arial" panose="020B0604020202020204" pitchFamily="34" charset="0"/>
                  <a:ea typeface="宋体" panose="02010600030101010101" pitchFamily="2" charset="-122"/>
                </a:rPr>
                <a:t>生物计算、化学计算等</a:t>
              </a:r>
              <a:endParaRPr lang="zh-CN" altLang="en-US" sz="12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04971" name="组合 1404970"/>
          <p:cNvGrpSpPr/>
          <p:nvPr/>
        </p:nvGrpSpPr>
        <p:grpSpPr>
          <a:xfrm>
            <a:off x="5659438" y="3586163"/>
            <a:ext cx="2571750" cy="466725"/>
            <a:chOff x="1637" y="2993"/>
            <a:chExt cx="1410" cy="294"/>
          </a:xfrm>
        </p:grpSpPr>
        <p:sp>
          <p:nvSpPr>
            <p:cNvPr id="1404972" name="立方体 1404971"/>
            <p:cNvSpPr/>
            <p:nvPr/>
          </p:nvSpPr>
          <p:spPr>
            <a:xfrm>
              <a:off x="1637" y="2993"/>
              <a:ext cx="1410" cy="294"/>
            </a:xfrm>
            <a:prstGeom prst="cube">
              <a:avLst>
                <a:gd name="adj" fmla="val 22787"/>
              </a:avLst>
            </a:prstGeom>
            <a:solidFill>
              <a:srgbClr val="DDDDDD"/>
            </a:solidFill>
            <a:ln w="12700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04973" name="文本框 1404972"/>
            <p:cNvSpPr txBox="1"/>
            <p:nvPr/>
          </p:nvSpPr>
          <p:spPr>
            <a:xfrm>
              <a:off x="1637" y="3121"/>
              <a:ext cx="1400" cy="15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p>
              <a:pPr>
                <a:lnSpc>
                  <a:spcPct val="70000"/>
                </a:lnSpc>
                <a:buClrTx/>
              </a:pPr>
              <a:r>
                <a:rPr lang="zh-CN" altLang="en-US" sz="1400" dirty="0">
                  <a:latin typeface="Arial" panose="020B0604020202020204" pitchFamily="34" charset="0"/>
                  <a:ea typeface="宋体" panose="02010600030101010101" pitchFamily="2" charset="-122"/>
                </a:rPr>
                <a:t>嵌入类软件</a:t>
              </a:r>
              <a:r>
                <a:rPr lang="en-US" altLang="zh-CN" sz="1400">
                  <a:latin typeface="Arial" panose="020B0604020202020204" pitchFamily="34" charset="0"/>
                  <a:ea typeface="宋体" panose="02010600030101010101" pitchFamily="2" charset="-122"/>
                </a:rPr>
                <a:t>-</a:t>
              </a:r>
              <a:r>
                <a:rPr lang="zh-CN" altLang="en-US" sz="1400" dirty="0">
                  <a:latin typeface="Arial" panose="020B0604020202020204" pitchFamily="34" charset="0"/>
                  <a:ea typeface="宋体" panose="02010600030101010101" pitchFamily="2" charset="-122"/>
                </a:rPr>
                <a:t>车辆、机床等设备</a:t>
              </a:r>
              <a:endParaRPr lang="zh-CN" altLang="en-US" sz="1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04974" name="组合 1404973"/>
          <p:cNvGrpSpPr/>
          <p:nvPr/>
        </p:nvGrpSpPr>
        <p:grpSpPr>
          <a:xfrm>
            <a:off x="2619375" y="2301875"/>
            <a:ext cx="1357313" cy="1228725"/>
            <a:chOff x="272" y="1058"/>
            <a:chExt cx="855" cy="774"/>
          </a:xfrm>
        </p:grpSpPr>
        <p:sp>
          <p:nvSpPr>
            <p:cNvPr id="20" name="AutoShape 39"/>
            <p:cNvSpPr>
              <a:spLocks noChangeArrowheads="1"/>
            </p:cNvSpPr>
            <p:nvPr/>
          </p:nvSpPr>
          <p:spPr bwMode="gray">
            <a:xfrm>
              <a:off x="272" y="1058"/>
              <a:ext cx="855" cy="774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Oval 40"/>
            <p:cNvSpPr>
              <a:spLocks noChangeArrowheads="1"/>
            </p:cNvSpPr>
            <p:nvPr/>
          </p:nvSpPr>
          <p:spPr bwMode="gray">
            <a:xfrm>
              <a:off x="343" y="1122"/>
              <a:ext cx="713" cy="647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Text Box 84"/>
            <p:cNvSpPr txBox="1">
              <a:spLocks noChangeArrowheads="1"/>
            </p:cNvSpPr>
            <p:nvPr/>
          </p:nvSpPr>
          <p:spPr bwMode="auto">
            <a:xfrm>
              <a:off x="345" y="1282"/>
              <a:ext cx="707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云</a:t>
              </a:r>
              <a:endParaRPr lang="zh-CN" altLang="en-US" sz="28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404978" name="组合 1404977"/>
          <p:cNvGrpSpPr/>
          <p:nvPr/>
        </p:nvGrpSpPr>
        <p:grpSpPr>
          <a:xfrm>
            <a:off x="4075113" y="2301875"/>
            <a:ext cx="1357312" cy="1228725"/>
            <a:chOff x="1508" y="1059"/>
            <a:chExt cx="855" cy="774"/>
          </a:xfrm>
        </p:grpSpPr>
        <p:sp>
          <p:nvSpPr>
            <p:cNvPr id="14" name="AutoShape 39"/>
            <p:cNvSpPr>
              <a:spLocks noChangeArrowheads="1"/>
            </p:cNvSpPr>
            <p:nvPr/>
          </p:nvSpPr>
          <p:spPr bwMode="gray">
            <a:xfrm>
              <a:off x="1508" y="1059"/>
              <a:ext cx="855" cy="774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Oval 40"/>
            <p:cNvSpPr>
              <a:spLocks noChangeArrowheads="1"/>
            </p:cNvSpPr>
            <p:nvPr/>
          </p:nvSpPr>
          <p:spPr bwMode="gray">
            <a:xfrm>
              <a:off x="1579" y="1123"/>
              <a:ext cx="713" cy="645"/>
            </a:xfrm>
            <a:prstGeom prst="ellipse">
              <a:avLst/>
            </a:prstGeom>
            <a:solidFill>
              <a:srgbClr val="008000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" name="Text Box 84"/>
            <p:cNvSpPr txBox="1">
              <a:spLocks noChangeArrowheads="1"/>
            </p:cNvSpPr>
            <p:nvPr/>
          </p:nvSpPr>
          <p:spPr bwMode="auto">
            <a:xfrm>
              <a:off x="1581" y="1148"/>
              <a:ext cx="708" cy="59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大数据</a:t>
              </a:r>
              <a:endParaRPr lang="zh-CN" altLang="en-US" sz="28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404982" name="组合 1404981"/>
          <p:cNvGrpSpPr/>
          <p:nvPr/>
        </p:nvGrpSpPr>
        <p:grpSpPr>
          <a:xfrm>
            <a:off x="1165225" y="2301875"/>
            <a:ext cx="1357313" cy="1228725"/>
            <a:chOff x="2642" y="1059"/>
            <a:chExt cx="855" cy="774"/>
          </a:xfrm>
        </p:grpSpPr>
        <p:sp>
          <p:nvSpPr>
            <p:cNvPr id="3" name="AutoShape 39"/>
            <p:cNvSpPr>
              <a:spLocks noChangeArrowheads="1"/>
            </p:cNvSpPr>
            <p:nvPr/>
          </p:nvSpPr>
          <p:spPr bwMode="gray">
            <a:xfrm>
              <a:off x="2642" y="1059"/>
              <a:ext cx="855" cy="774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04984" name="Oval 40"/>
            <p:cNvSpPr/>
            <p:nvPr/>
          </p:nvSpPr>
          <p:spPr>
            <a:xfrm>
              <a:off x="2713" y="1123"/>
              <a:ext cx="713" cy="647"/>
            </a:xfrm>
            <a:prstGeom prst="ellipse">
              <a:avLst/>
            </a:prstGeom>
            <a:solidFill>
              <a:srgbClr val="666699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" name="Text Box 84"/>
            <p:cNvSpPr txBox="1">
              <a:spLocks noChangeArrowheads="1"/>
            </p:cNvSpPr>
            <p:nvPr/>
          </p:nvSpPr>
          <p:spPr bwMode="auto">
            <a:xfrm>
              <a:off x="2715" y="1283"/>
              <a:ext cx="709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服务</a:t>
              </a:r>
              <a:endParaRPr lang="zh-CN" altLang="en-US" sz="28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404986" name="组合 1404985"/>
          <p:cNvGrpSpPr/>
          <p:nvPr/>
        </p:nvGrpSpPr>
        <p:grpSpPr>
          <a:xfrm>
            <a:off x="5530850" y="2300288"/>
            <a:ext cx="1357313" cy="1230312"/>
            <a:chOff x="3753" y="1058"/>
            <a:chExt cx="855" cy="775"/>
          </a:xfrm>
        </p:grpSpPr>
        <p:grpSp>
          <p:nvGrpSpPr>
            <p:cNvPr id="1404987" name="Group 38"/>
            <p:cNvGrpSpPr/>
            <p:nvPr/>
          </p:nvGrpSpPr>
          <p:grpSpPr>
            <a:xfrm>
              <a:off x="3753" y="1058"/>
              <a:ext cx="855" cy="775"/>
              <a:chOff x="1474" y="2024"/>
              <a:chExt cx="1661" cy="1661"/>
            </a:xfrm>
          </p:grpSpPr>
          <p:sp>
            <p:nvSpPr>
              <p:cNvPr id="5" name="AutoShape 39"/>
              <p:cNvSpPr>
                <a:spLocks noChangeArrowheads="1"/>
              </p:cNvSpPr>
              <p:nvPr/>
            </p:nvSpPr>
            <p:spPr bwMode="gray">
              <a:xfrm>
                <a:off x="1471" y="2024"/>
                <a:ext cx="1664" cy="1661"/>
              </a:xfrm>
              <a:custGeom>
                <a:avLst/>
                <a:gdLst>
                  <a:gd name="G0" fmla="+- 1914 0 0"/>
                  <a:gd name="G1" fmla="+- 21600 0 1914"/>
                  <a:gd name="G2" fmla="+- 21600 0 1914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914" y="10800"/>
                    </a:moveTo>
                    <a:cubicBezTo>
                      <a:pt x="1914" y="15708"/>
                      <a:pt x="5892" y="19686"/>
                      <a:pt x="10800" y="19686"/>
                    </a:cubicBezTo>
                    <a:cubicBezTo>
                      <a:pt x="15708" y="19686"/>
                      <a:pt x="19686" y="15708"/>
                      <a:pt x="19686" y="10800"/>
                    </a:cubicBezTo>
                    <a:cubicBezTo>
                      <a:pt x="19686" y="5892"/>
                      <a:pt x="15708" y="1914"/>
                      <a:pt x="10800" y="1914"/>
                    </a:cubicBezTo>
                    <a:cubicBezTo>
                      <a:pt x="5892" y="1914"/>
                      <a:pt x="1914" y="5892"/>
                      <a:pt x="1914" y="1080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04989" name="Oval 40"/>
              <p:cNvSpPr/>
              <p:nvPr/>
            </p:nvSpPr>
            <p:spPr>
              <a:xfrm>
                <a:off x="1610" y="2179"/>
                <a:ext cx="1387" cy="1387"/>
              </a:xfrm>
              <a:prstGeom prst="ellipse">
                <a:avLst/>
              </a:prstGeom>
              <a:solidFill>
                <a:srgbClr val="336699"/>
              </a:solidFill>
              <a:ln w="285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endParaRPr lang="zh-CN" altLang="en-US" sz="1800" b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" name="Text Box 84"/>
            <p:cNvSpPr txBox="1">
              <a:spLocks noChangeArrowheads="1"/>
            </p:cNvSpPr>
            <p:nvPr/>
          </p:nvSpPr>
          <p:spPr bwMode="auto">
            <a:xfrm>
              <a:off x="3842" y="1282"/>
              <a:ext cx="707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智能</a:t>
              </a:r>
              <a:endParaRPr lang="zh-CN" altLang="en-US" sz="28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404991" name="组合 1404990"/>
          <p:cNvGrpSpPr/>
          <p:nvPr/>
        </p:nvGrpSpPr>
        <p:grpSpPr>
          <a:xfrm>
            <a:off x="6986588" y="2300288"/>
            <a:ext cx="1357312" cy="1230312"/>
            <a:chOff x="3753" y="1058"/>
            <a:chExt cx="855" cy="775"/>
          </a:xfrm>
        </p:grpSpPr>
        <p:grpSp>
          <p:nvGrpSpPr>
            <p:cNvPr id="1404992" name="Group 38"/>
            <p:cNvGrpSpPr/>
            <p:nvPr/>
          </p:nvGrpSpPr>
          <p:grpSpPr>
            <a:xfrm>
              <a:off x="3753" y="1058"/>
              <a:ext cx="855" cy="775"/>
              <a:chOff x="1474" y="2024"/>
              <a:chExt cx="1661" cy="1661"/>
            </a:xfrm>
          </p:grpSpPr>
          <p:sp>
            <p:nvSpPr>
              <p:cNvPr id="7" name="AutoShape 39"/>
              <p:cNvSpPr>
                <a:spLocks noChangeArrowheads="1"/>
              </p:cNvSpPr>
              <p:nvPr/>
            </p:nvSpPr>
            <p:spPr bwMode="gray">
              <a:xfrm>
                <a:off x="1471" y="2024"/>
                <a:ext cx="1664" cy="1661"/>
              </a:xfrm>
              <a:custGeom>
                <a:avLst/>
                <a:gdLst>
                  <a:gd name="G0" fmla="+- 1914 0 0"/>
                  <a:gd name="G1" fmla="+- 21600 0 1914"/>
                  <a:gd name="G2" fmla="+- 21600 0 1914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914" y="10800"/>
                    </a:moveTo>
                    <a:cubicBezTo>
                      <a:pt x="1914" y="15708"/>
                      <a:pt x="5892" y="19686"/>
                      <a:pt x="10800" y="19686"/>
                    </a:cubicBezTo>
                    <a:cubicBezTo>
                      <a:pt x="15708" y="19686"/>
                      <a:pt x="19686" y="15708"/>
                      <a:pt x="19686" y="10800"/>
                    </a:cubicBezTo>
                    <a:cubicBezTo>
                      <a:pt x="19686" y="5892"/>
                      <a:pt x="15708" y="1914"/>
                      <a:pt x="10800" y="1914"/>
                    </a:cubicBezTo>
                    <a:cubicBezTo>
                      <a:pt x="5892" y="1914"/>
                      <a:pt x="1914" y="5892"/>
                      <a:pt x="1914" y="1080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04994" name="Oval 40"/>
              <p:cNvSpPr/>
              <p:nvPr/>
            </p:nvSpPr>
            <p:spPr>
              <a:xfrm>
                <a:off x="1610" y="2179"/>
                <a:ext cx="1387" cy="1387"/>
              </a:xfrm>
              <a:prstGeom prst="ellipse">
                <a:avLst/>
              </a:prstGeom>
              <a:solidFill>
                <a:srgbClr val="336699"/>
              </a:solidFill>
              <a:ln w="285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endParaRPr lang="zh-CN" altLang="en-US" sz="1800" b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" name="Text Box 84"/>
            <p:cNvSpPr txBox="1">
              <a:spLocks noChangeArrowheads="1"/>
            </p:cNvSpPr>
            <p:nvPr/>
          </p:nvSpPr>
          <p:spPr bwMode="auto">
            <a:xfrm>
              <a:off x="3842" y="1282"/>
              <a:ext cx="707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移动</a:t>
              </a:r>
              <a:endParaRPr lang="zh-CN" altLang="en-US" sz="28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405007" name="组合 1405006"/>
          <p:cNvGrpSpPr/>
          <p:nvPr/>
        </p:nvGrpSpPr>
        <p:grpSpPr>
          <a:xfrm>
            <a:off x="1185863" y="1776413"/>
            <a:ext cx="7008812" cy="471487"/>
            <a:chOff x="747" y="1119"/>
            <a:chExt cx="4415" cy="297"/>
          </a:xfrm>
        </p:grpSpPr>
        <p:sp>
          <p:nvSpPr>
            <p:cNvPr id="1404997" name="立方体 1404996"/>
            <p:cNvSpPr/>
            <p:nvPr/>
          </p:nvSpPr>
          <p:spPr>
            <a:xfrm>
              <a:off x="747" y="1119"/>
              <a:ext cx="4415" cy="294"/>
            </a:xfrm>
            <a:prstGeom prst="cube">
              <a:avLst>
                <a:gd name="adj" fmla="val 25000"/>
              </a:avLst>
            </a:prstGeom>
            <a:solidFill>
              <a:srgbClr val="EAEAEA"/>
            </a:solidFill>
            <a:ln w="12700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04998" name="文本框 1404997"/>
            <p:cNvSpPr txBox="1"/>
            <p:nvPr/>
          </p:nvSpPr>
          <p:spPr>
            <a:xfrm>
              <a:off x="885" y="1204"/>
              <a:ext cx="4065" cy="21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各行业、各领域企业的计算系统；面向家庭、社会和政府的计算系统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404999" name="左大括号 1404998"/>
          <p:cNvSpPr/>
          <p:nvPr/>
        </p:nvSpPr>
        <p:spPr>
          <a:xfrm>
            <a:off x="1000125" y="1614488"/>
            <a:ext cx="184150" cy="2928937"/>
          </a:xfrm>
          <a:prstGeom prst="leftBrace">
            <a:avLst>
              <a:gd name="adj1" fmla="val 132543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405000" name="左大括号 1404999"/>
          <p:cNvSpPr/>
          <p:nvPr/>
        </p:nvSpPr>
        <p:spPr>
          <a:xfrm>
            <a:off x="960438" y="4449763"/>
            <a:ext cx="211137" cy="1285875"/>
          </a:xfrm>
          <a:prstGeom prst="leftBrace">
            <a:avLst>
              <a:gd name="adj1" fmla="val 50751"/>
              <a:gd name="adj2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405001" name="文本框 1405000"/>
          <p:cNvSpPr txBox="1"/>
          <p:nvPr/>
        </p:nvSpPr>
        <p:spPr>
          <a:xfrm>
            <a:off x="304800" y="4672013"/>
            <a:ext cx="76835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系统软件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05002" name="文本框 1405001"/>
          <p:cNvSpPr txBox="1"/>
          <p:nvPr/>
        </p:nvSpPr>
        <p:spPr>
          <a:xfrm>
            <a:off x="349250" y="2678113"/>
            <a:ext cx="76835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应用软件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05004" name="矩形 1405003"/>
          <p:cNvSpPr/>
          <p:nvPr/>
        </p:nvSpPr>
        <p:spPr>
          <a:xfrm>
            <a:off x="144463" y="903288"/>
            <a:ext cx="3729037" cy="5667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buClrTx/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计算机：  硬件 </a:t>
            </a:r>
            <a:r>
              <a:rPr lang="en-US" altLang="zh-CN"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vs. 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软件</a:t>
            </a:r>
            <a:endParaRPr lang="zh-CN" altLang="en-US" sz="2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05005" name="Text Box 16"/>
          <p:cNvSpPr txBox="1"/>
          <p:nvPr/>
        </p:nvSpPr>
        <p:spPr>
          <a:xfrm>
            <a:off x="163513" y="0"/>
            <a:ext cx="2935287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计算机是什么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(4)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都有哪些硬件和软件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4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4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04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04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04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04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04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04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04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04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04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04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04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04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05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05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05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05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04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04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04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04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04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04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04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04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04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04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04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04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04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04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04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04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04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04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04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04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04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04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05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05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04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04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405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405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5001" grpId="0"/>
      <p:bldP spid="140500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44546" name="图片 1644545" descr="TreePi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513" y="957263"/>
            <a:ext cx="8601075" cy="5837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4547" name="图片 1644546" descr="20121226双线式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860550"/>
            <a:ext cx="8293100" cy="42799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44548" name="组合 1644547"/>
          <p:cNvGrpSpPr/>
          <p:nvPr/>
        </p:nvGrpSpPr>
        <p:grpSpPr>
          <a:xfrm>
            <a:off x="5267325" y="5922963"/>
            <a:ext cx="912813" cy="855662"/>
            <a:chOff x="2381" y="2976"/>
            <a:chExt cx="1065" cy="965"/>
          </a:xfrm>
        </p:grpSpPr>
        <p:sp>
          <p:nvSpPr>
            <p:cNvPr id="20" name="AutoShape 39"/>
            <p:cNvSpPr>
              <a:spLocks noChangeArrowheads="1"/>
            </p:cNvSpPr>
            <p:nvPr/>
          </p:nvSpPr>
          <p:spPr bwMode="gray">
            <a:xfrm>
              <a:off x="2381" y="2976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Oval 40"/>
            <p:cNvSpPr>
              <a:spLocks noChangeArrowheads="1"/>
            </p:cNvSpPr>
            <p:nvPr/>
          </p:nvSpPr>
          <p:spPr bwMode="gray">
            <a:xfrm>
              <a:off x="2469" y="3056"/>
              <a:ext cx="889" cy="806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Text Box 84"/>
            <p:cNvSpPr txBox="1">
              <a:spLocks noChangeArrowheads="1"/>
            </p:cNvSpPr>
            <p:nvPr/>
          </p:nvSpPr>
          <p:spPr bwMode="auto">
            <a:xfrm>
              <a:off x="2472" y="3261"/>
              <a:ext cx="881" cy="44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0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递归</a:t>
              </a:r>
              <a:endParaRPr lang="zh-CN" altLang="en-US" sz="20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4552" name="组合 1644551"/>
          <p:cNvGrpSpPr/>
          <p:nvPr/>
        </p:nvGrpSpPr>
        <p:grpSpPr>
          <a:xfrm>
            <a:off x="4160838" y="5922963"/>
            <a:ext cx="912812" cy="855662"/>
            <a:chOff x="2536" y="3486"/>
            <a:chExt cx="575" cy="539"/>
          </a:xfrm>
        </p:grpSpPr>
        <p:sp>
          <p:nvSpPr>
            <p:cNvPr id="14" name="AutoShape 39"/>
            <p:cNvSpPr>
              <a:spLocks noChangeArrowheads="1"/>
            </p:cNvSpPr>
            <p:nvPr/>
          </p:nvSpPr>
          <p:spPr bwMode="gray">
            <a:xfrm>
              <a:off x="2536" y="3486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Oval 40"/>
            <p:cNvSpPr>
              <a:spLocks noChangeArrowheads="1"/>
            </p:cNvSpPr>
            <p:nvPr/>
          </p:nvSpPr>
          <p:spPr bwMode="gray">
            <a:xfrm>
              <a:off x="2584" y="3530"/>
              <a:ext cx="480" cy="451"/>
            </a:xfrm>
            <a:prstGeom prst="ellipse">
              <a:avLst/>
            </a:prstGeom>
            <a:solidFill>
              <a:srgbClr val="008000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" name="Text Box 84"/>
            <p:cNvSpPr txBox="1">
              <a:spLocks noChangeArrowheads="1"/>
            </p:cNvSpPr>
            <p:nvPr/>
          </p:nvSpPr>
          <p:spPr bwMode="auto">
            <a:xfrm>
              <a:off x="2584" y="3630"/>
              <a:ext cx="47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0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程序</a:t>
              </a:r>
              <a:endParaRPr lang="zh-CN" altLang="en-US" sz="20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4556" name="组合 1644555"/>
          <p:cNvGrpSpPr/>
          <p:nvPr/>
        </p:nvGrpSpPr>
        <p:grpSpPr>
          <a:xfrm>
            <a:off x="3073400" y="5922963"/>
            <a:ext cx="912813" cy="855662"/>
            <a:chOff x="2380" y="1784"/>
            <a:chExt cx="1065" cy="965"/>
          </a:xfrm>
        </p:grpSpPr>
        <p:sp>
          <p:nvSpPr>
            <p:cNvPr id="3" name="AutoShape 39"/>
            <p:cNvSpPr>
              <a:spLocks noChangeArrowheads="1"/>
            </p:cNvSpPr>
            <p:nvPr/>
          </p:nvSpPr>
          <p:spPr bwMode="gray">
            <a:xfrm>
              <a:off x="2380" y="1784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4558" name="Oval 40"/>
            <p:cNvSpPr/>
            <p:nvPr/>
          </p:nvSpPr>
          <p:spPr>
            <a:xfrm>
              <a:off x="2468" y="1864"/>
              <a:ext cx="889" cy="806"/>
            </a:xfrm>
            <a:prstGeom prst="ellipse">
              <a:avLst/>
            </a:prstGeom>
            <a:solidFill>
              <a:srgbClr val="666699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" name="Text Box 84"/>
            <p:cNvSpPr txBox="1">
              <a:spLocks noChangeArrowheads="1"/>
            </p:cNvSpPr>
            <p:nvPr/>
          </p:nvSpPr>
          <p:spPr bwMode="auto">
            <a:xfrm>
              <a:off x="2471" y="2076"/>
              <a:ext cx="883" cy="41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en-US" altLang="zh-CN" sz="1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0</a:t>
              </a:r>
              <a:r>
                <a:rPr lang="zh-CN" altLang="en-US" sz="1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和</a:t>
              </a:r>
              <a:r>
                <a:rPr lang="en-US" altLang="zh-CN" sz="1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1</a:t>
              </a:r>
              <a:endParaRPr lang="en-US" altLang="zh-CN" sz="18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644560" name="直接连接符 1644559"/>
          <p:cNvSpPr/>
          <p:nvPr/>
        </p:nvSpPr>
        <p:spPr>
          <a:xfrm>
            <a:off x="558800" y="5349875"/>
            <a:ext cx="798195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644561" name="组合 1644560"/>
          <p:cNvGrpSpPr/>
          <p:nvPr/>
        </p:nvGrpSpPr>
        <p:grpSpPr>
          <a:xfrm>
            <a:off x="4122738" y="2928938"/>
            <a:ext cx="965200" cy="855662"/>
            <a:chOff x="-1219" y="1679"/>
            <a:chExt cx="608" cy="539"/>
          </a:xfrm>
        </p:grpSpPr>
        <p:sp>
          <p:nvSpPr>
            <p:cNvPr id="5" name="AutoShape 39"/>
            <p:cNvSpPr>
              <a:spLocks noChangeArrowheads="1"/>
            </p:cNvSpPr>
            <p:nvPr/>
          </p:nvSpPr>
          <p:spPr bwMode="gray">
            <a:xfrm>
              <a:off x="-1195" y="1679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Oval 40"/>
            <p:cNvSpPr>
              <a:spLocks noChangeArrowheads="1"/>
            </p:cNvSpPr>
            <p:nvPr/>
          </p:nvSpPr>
          <p:spPr bwMode="gray">
            <a:xfrm>
              <a:off x="-1147" y="1723"/>
              <a:ext cx="480" cy="451"/>
            </a:xfrm>
            <a:prstGeom prst="ellipse">
              <a:avLst/>
            </a:prstGeom>
            <a:solidFill>
              <a:srgbClr val="008000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Text Box 84"/>
            <p:cNvSpPr txBox="1">
              <a:spLocks noChangeArrowheads="1"/>
            </p:cNvSpPr>
            <p:nvPr/>
          </p:nvSpPr>
          <p:spPr bwMode="auto">
            <a:xfrm>
              <a:off x="-1219" y="1751"/>
              <a:ext cx="608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并行分布环境 </a:t>
              </a:r>
              <a:endParaRPr lang="zh-CN" altLang="en-US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4565" name="组合 1644564"/>
          <p:cNvGrpSpPr/>
          <p:nvPr/>
        </p:nvGrpSpPr>
        <p:grpSpPr>
          <a:xfrm>
            <a:off x="4124325" y="3938588"/>
            <a:ext cx="912813" cy="855662"/>
            <a:chOff x="-1194" y="2315"/>
            <a:chExt cx="575" cy="539"/>
          </a:xfrm>
        </p:grpSpPr>
        <p:sp>
          <p:nvSpPr>
            <p:cNvPr id="8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个人计算环境</a:t>
              </a:r>
              <a:endParaRPr lang="zh-CN" altLang="en-US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4569" name="组合 1644568"/>
          <p:cNvGrpSpPr/>
          <p:nvPr/>
        </p:nvGrpSpPr>
        <p:grpSpPr>
          <a:xfrm>
            <a:off x="4130675" y="4878388"/>
            <a:ext cx="912813" cy="855662"/>
            <a:chOff x="-1194" y="2315"/>
            <a:chExt cx="575" cy="539"/>
          </a:xfrm>
        </p:grpSpPr>
        <p:sp>
          <p:nvSpPr>
            <p:cNvPr id="11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冯</a:t>
              </a:r>
              <a:r>
                <a:rPr lang="en-US" altLang="zh-CN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.</a:t>
              </a: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诺依曼机</a:t>
              </a:r>
              <a:endParaRPr lang="zh-CN" altLang="en-US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4573" name="组合 1644572"/>
          <p:cNvGrpSpPr/>
          <p:nvPr/>
        </p:nvGrpSpPr>
        <p:grpSpPr>
          <a:xfrm>
            <a:off x="5810250" y="1017588"/>
            <a:ext cx="852488" cy="855662"/>
            <a:chOff x="4923" y="904"/>
            <a:chExt cx="537" cy="539"/>
          </a:xfrm>
        </p:grpSpPr>
        <p:sp>
          <p:nvSpPr>
            <p:cNvPr id="1644574" name="AutoShape 39"/>
            <p:cNvSpPr/>
            <p:nvPr/>
          </p:nvSpPr>
          <p:spPr>
            <a:xfrm>
              <a:off x="4923" y="904"/>
              <a:ext cx="537" cy="539"/>
            </a:xfrm>
            <a:custGeom>
              <a:avLst/>
              <a:gdLst>
                <a:gd name="txL" fmla="*/ 3167 w 21600"/>
                <a:gd name="txT" fmla="*/ 3160 h 21600"/>
                <a:gd name="txR" fmla="*/ 18433 w 21600"/>
                <a:gd name="txB" fmla="*/ 18440 h 21600"/>
              </a:gdLst>
              <a:ahLst/>
              <a:cxnLst>
                <a:cxn ang="0">
                  <a:pos x="832" y="0"/>
                </a:cxn>
                <a:cxn ang="0">
                  <a:pos x="244" y="243"/>
                </a:cxn>
                <a:cxn ang="0">
                  <a:pos x="0" y="831"/>
                </a:cxn>
                <a:cxn ang="0">
                  <a:pos x="244" y="1418"/>
                </a:cxn>
                <a:cxn ang="0">
                  <a:pos x="832" y="1661"/>
                </a:cxn>
                <a:cxn ang="0">
                  <a:pos x="1420" y="1418"/>
                </a:cxn>
                <a:cxn ang="0">
                  <a:pos x="1664" y="831"/>
                </a:cxn>
                <a:cxn ang="0">
                  <a:pos x="1420" y="24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rgbClr val="CCCC00"/>
            </a:solidFill>
            <a:ln w="9525" cap="flat" cmpd="sng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44575" name="Oval 40"/>
            <p:cNvSpPr/>
            <p:nvPr/>
          </p:nvSpPr>
          <p:spPr>
            <a:xfrm>
              <a:off x="4968" y="949"/>
              <a:ext cx="447" cy="450"/>
            </a:xfrm>
            <a:prstGeom prst="ellipse">
              <a:avLst/>
            </a:prstGeom>
            <a:solidFill>
              <a:srgbClr val="CCCC00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Text Box 84"/>
            <p:cNvSpPr txBox="1">
              <a:spLocks noChangeArrowheads="1"/>
            </p:cNvSpPr>
            <p:nvPr/>
          </p:nvSpPr>
          <p:spPr bwMode="auto">
            <a:xfrm>
              <a:off x="4995" y="1067"/>
              <a:ext cx="394" cy="21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算法</a:t>
              </a:r>
              <a:endParaRPr lang="zh-CN" altLang="en-US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44577" name="组合 1644576"/>
          <p:cNvGrpSpPr/>
          <p:nvPr/>
        </p:nvGrpSpPr>
        <p:grpSpPr>
          <a:xfrm>
            <a:off x="6276975" y="1412875"/>
            <a:ext cx="852488" cy="855663"/>
            <a:chOff x="4555" y="685"/>
            <a:chExt cx="537" cy="539"/>
          </a:xfrm>
        </p:grpSpPr>
        <p:sp>
          <p:nvSpPr>
            <p:cNvPr id="1644578" name="AutoShape 39"/>
            <p:cNvSpPr/>
            <p:nvPr/>
          </p:nvSpPr>
          <p:spPr>
            <a:xfrm>
              <a:off x="4555" y="685"/>
              <a:ext cx="537" cy="539"/>
            </a:xfrm>
            <a:custGeom>
              <a:avLst/>
              <a:gdLst>
                <a:gd name="txL" fmla="*/ 3167 w 21600"/>
                <a:gd name="txT" fmla="*/ 3160 h 21600"/>
                <a:gd name="txR" fmla="*/ 18433 w 21600"/>
                <a:gd name="txB" fmla="*/ 18440 h 21600"/>
              </a:gdLst>
              <a:ahLst/>
              <a:cxnLst>
                <a:cxn ang="0">
                  <a:pos x="832" y="0"/>
                </a:cxn>
                <a:cxn ang="0">
                  <a:pos x="244" y="243"/>
                </a:cxn>
                <a:cxn ang="0">
                  <a:pos x="0" y="831"/>
                </a:cxn>
                <a:cxn ang="0">
                  <a:pos x="244" y="1418"/>
                </a:cxn>
                <a:cxn ang="0">
                  <a:pos x="832" y="1661"/>
                </a:cxn>
                <a:cxn ang="0">
                  <a:pos x="1420" y="1418"/>
                </a:cxn>
                <a:cxn ang="0">
                  <a:pos x="1664" y="831"/>
                </a:cxn>
                <a:cxn ang="0">
                  <a:pos x="1420" y="24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rgbClr val="CC9900"/>
            </a:solidFill>
            <a:ln w="9525" cap="flat" cmpd="sng">
              <a:solidFill>
                <a:srgbClr val="CC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CC99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44579" name="Oval 40"/>
            <p:cNvSpPr/>
            <p:nvPr/>
          </p:nvSpPr>
          <p:spPr>
            <a:xfrm>
              <a:off x="4600" y="730"/>
              <a:ext cx="447" cy="450"/>
            </a:xfrm>
            <a:prstGeom prst="ellipse">
              <a:avLst/>
            </a:prstGeom>
            <a:solidFill>
              <a:srgbClr val="CC9900"/>
            </a:solidFill>
            <a:ln w="2857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FFFF66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Text Box 84"/>
            <p:cNvSpPr txBox="1">
              <a:spLocks noChangeArrowheads="1"/>
            </p:cNvSpPr>
            <p:nvPr/>
          </p:nvSpPr>
          <p:spPr bwMode="auto">
            <a:xfrm>
              <a:off x="4627" y="848"/>
              <a:ext cx="394" cy="21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系统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44581" name="组合 1644580"/>
          <p:cNvGrpSpPr/>
          <p:nvPr/>
        </p:nvGrpSpPr>
        <p:grpSpPr>
          <a:xfrm>
            <a:off x="4159250" y="1938338"/>
            <a:ext cx="912813" cy="855662"/>
            <a:chOff x="-1172" y="1055"/>
            <a:chExt cx="575" cy="539"/>
          </a:xfrm>
        </p:grpSpPr>
        <p:sp>
          <p:nvSpPr>
            <p:cNvPr id="19" name="AutoShape 39"/>
            <p:cNvSpPr>
              <a:spLocks noChangeArrowheads="1"/>
            </p:cNvSpPr>
            <p:nvPr/>
          </p:nvSpPr>
          <p:spPr bwMode="gray">
            <a:xfrm>
              <a:off x="-1172" y="105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4583" name="Oval 40"/>
            <p:cNvSpPr/>
            <p:nvPr/>
          </p:nvSpPr>
          <p:spPr>
            <a:xfrm>
              <a:off x="-1124" y="1099"/>
              <a:ext cx="479" cy="450"/>
            </a:xfrm>
            <a:prstGeom prst="ellipse">
              <a:avLst/>
            </a:prstGeom>
            <a:solidFill>
              <a:srgbClr val="666699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" name="Text Box 84"/>
            <p:cNvSpPr txBox="1">
              <a:spLocks noChangeArrowheads="1"/>
            </p:cNvSpPr>
            <p:nvPr/>
          </p:nvSpPr>
          <p:spPr bwMode="auto">
            <a:xfrm>
              <a:off x="-1135" y="1141"/>
              <a:ext cx="525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云计算环境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44585" name="Text Box 16"/>
          <p:cNvSpPr txBox="1"/>
          <p:nvPr/>
        </p:nvSpPr>
        <p:spPr>
          <a:xfrm>
            <a:off x="126048" y="112395"/>
            <a:ext cx="352615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(3)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为什么算法和系统很重要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644586" name="文本框 1644585"/>
          <p:cNvSpPr txBox="1"/>
          <p:nvPr/>
        </p:nvSpPr>
        <p:spPr>
          <a:xfrm>
            <a:off x="209550" y="996950"/>
            <a:ext cx="4840288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计算之树的第三个维度</a:t>
            </a:r>
            <a:r>
              <a:rPr lang="en-US" altLang="zh-CN" sz="2400" b="0">
                <a:latin typeface="Arial" panose="020B0604020202020204" pitchFamily="34" charset="0"/>
                <a:ea typeface="华文中宋" panose="02010600040101010101" pitchFamily="2" charset="-122"/>
              </a:rPr>
              <a:t>—</a:t>
            </a: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交替促进与共同进化的问题求解思维</a:t>
            </a:r>
            <a:endParaRPr lang="zh-CN" altLang="en-US" sz="2400" b="0" dirty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45570" name="图片 1645569" descr="TreePi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513" y="957263"/>
            <a:ext cx="8601075" cy="5837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5571" name="图片 1645570" descr="20121226双线式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860550"/>
            <a:ext cx="8293100" cy="42799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45572" name="组合 1645571"/>
          <p:cNvGrpSpPr/>
          <p:nvPr/>
        </p:nvGrpSpPr>
        <p:grpSpPr>
          <a:xfrm>
            <a:off x="5267325" y="5922963"/>
            <a:ext cx="912813" cy="855662"/>
            <a:chOff x="2381" y="2976"/>
            <a:chExt cx="1065" cy="965"/>
          </a:xfrm>
        </p:grpSpPr>
        <p:sp>
          <p:nvSpPr>
            <p:cNvPr id="20" name="AutoShape 39"/>
            <p:cNvSpPr>
              <a:spLocks noChangeArrowheads="1"/>
            </p:cNvSpPr>
            <p:nvPr/>
          </p:nvSpPr>
          <p:spPr bwMode="gray">
            <a:xfrm>
              <a:off x="2381" y="2976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Oval 40"/>
            <p:cNvSpPr>
              <a:spLocks noChangeArrowheads="1"/>
            </p:cNvSpPr>
            <p:nvPr/>
          </p:nvSpPr>
          <p:spPr bwMode="gray">
            <a:xfrm>
              <a:off x="2469" y="3056"/>
              <a:ext cx="889" cy="806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Text Box 84"/>
            <p:cNvSpPr txBox="1">
              <a:spLocks noChangeArrowheads="1"/>
            </p:cNvSpPr>
            <p:nvPr/>
          </p:nvSpPr>
          <p:spPr bwMode="auto">
            <a:xfrm>
              <a:off x="2472" y="3261"/>
              <a:ext cx="881" cy="44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0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递归</a:t>
              </a:r>
              <a:endParaRPr lang="zh-CN" altLang="en-US" sz="20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5576" name="组合 1645575"/>
          <p:cNvGrpSpPr/>
          <p:nvPr/>
        </p:nvGrpSpPr>
        <p:grpSpPr>
          <a:xfrm>
            <a:off x="4160838" y="5922963"/>
            <a:ext cx="912812" cy="855662"/>
            <a:chOff x="2536" y="3486"/>
            <a:chExt cx="575" cy="539"/>
          </a:xfrm>
        </p:grpSpPr>
        <p:sp>
          <p:nvSpPr>
            <p:cNvPr id="14" name="AutoShape 39"/>
            <p:cNvSpPr>
              <a:spLocks noChangeArrowheads="1"/>
            </p:cNvSpPr>
            <p:nvPr/>
          </p:nvSpPr>
          <p:spPr bwMode="gray">
            <a:xfrm>
              <a:off x="2536" y="3486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Oval 40"/>
            <p:cNvSpPr>
              <a:spLocks noChangeArrowheads="1"/>
            </p:cNvSpPr>
            <p:nvPr/>
          </p:nvSpPr>
          <p:spPr bwMode="gray">
            <a:xfrm>
              <a:off x="2584" y="3530"/>
              <a:ext cx="480" cy="451"/>
            </a:xfrm>
            <a:prstGeom prst="ellipse">
              <a:avLst/>
            </a:prstGeom>
            <a:solidFill>
              <a:srgbClr val="008000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" name="Text Box 84"/>
            <p:cNvSpPr txBox="1">
              <a:spLocks noChangeArrowheads="1"/>
            </p:cNvSpPr>
            <p:nvPr/>
          </p:nvSpPr>
          <p:spPr bwMode="auto">
            <a:xfrm>
              <a:off x="2584" y="3630"/>
              <a:ext cx="47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0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程序</a:t>
              </a:r>
              <a:endParaRPr lang="zh-CN" altLang="en-US" sz="20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5580" name="组合 1645579"/>
          <p:cNvGrpSpPr/>
          <p:nvPr/>
        </p:nvGrpSpPr>
        <p:grpSpPr>
          <a:xfrm>
            <a:off x="3073400" y="5922963"/>
            <a:ext cx="912813" cy="855662"/>
            <a:chOff x="2380" y="1784"/>
            <a:chExt cx="1065" cy="965"/>
          </a:xfrm>
        </p:grpSpPr>
        <p:sp>
          <p:nvSpPr>
            <p:cNvPr id="3" name="AutoShape 39"/>
            <p:cNvSpPr>
              <a:spLocks noChangeArrowheads="1"/>
            </p:cNvSpPr>
            <p:nvPr/>
          </p:nvSpPr>
          <p:spPr bwMode="gray">
            <a:xfrm>
              <a:off x="2380" y="1784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5582" name="Oval 40"/>
            <p:cNvSpPr/>
            <p:nvPr/>
          </p:nvSpPr>
          <p:spPr>
            <a:xfrm>
              <a:off x="2468" y="1864"/>
              <a:ext cx="889" cy="806"/>
            </a:xfrm>
            <a:prstGeom prst="ellipse">
              <a:avLst/>
            </a:prstGeom>
            <a:solidFill>
              <a:srgbClr val="666699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" name="Text Box 84"/>
            <p:cNvSpPr txBox="1">
              <a:spLocks noChangeArrowheads="1"/>
            </p:cNvSpPr>
            <p:nvPr/>
          </p:nvSpPr>
          <p:spPr bwMode="auto">
            <a:xfrm>
              <a:off x="2471" y="2076"/>
              <a:ext cx="883" cy="41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en-US" altLang="zh-CN" sz="1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0</a:t>
              </a:r>
              <a:r>
                <a:rPr lang="zh-CN" altLang="en-US" sz="1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和</a:t>
              </a:r>
              <a:r>
                <a:rPr lang="en-US" altLang="zh-CN" sz="1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1</a:t>
              </a:r>
              <a:endParaRPr lang="en-US" altLang="zh-CN" sz="18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645584" name="直接连接符 1645583"/>
          <p:cNvSpPr/>
          <p:nvPr/>
        </p:nvSpPr>
        <p:spPr>
          <a:xfrm>
            <a:off x="558800" y="5349875"/>
            <a:ext cx="798195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645585" name="组合 1645584"/>
          <p:cNvGrpSpPr/>
          <p:nvPr/>
        </p:nvGrpSpPr>
        <p:grpSpPr>
          <a:xfrm>
            <a:off x="4122738" y="2928938"/>
            <a:ext cx="965200" cy="855662"/>
            <a:chOff x="-1219" y="1679"/>
            <a:chExt cx="608" cy="539"/>
          </a:xfrm>
        </p:grpSpPr>
        <p:sp>
          <p:nvSpPr>
            <p:cNvPr id="5" name="AutoShape 39"/>
            <p:cNvSpPr>
              <a:spLocks noChangeArrowheads="1"/>
            </p:cNvSpPr>
            <p:nvPr/>
          </p:nvSpPr>
          <p:spPr bwMode="gray">
            <a:xfrm>
              <a:off x="-1195" y="1679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Oval 40"/>
            <p:cNvSpPr>
              <a:spLocks noChangeArrowheads="1"/>
            </p:cNvSpPr>
            <p:nvPr/>
          </p:nvSpPr>
          <p:spPr bwMode="gray">
            <a:xfrm>
              <a:off x="-1147" y="1723"/>
              <a:ext cx="480" cy="451"/>
            </a:xfrm>
            <a:prstGeom prst="ellipse">
              <a:avLst/>
            </a:prstGeom>
            <a:solidFill>
              <a:srgbClr val="008000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Text Box 84"/>
            <p:cNvSpPr txBox="1">
              <a:spLocks noChangeArrowheads="1"/>
            </p:cNvSpPr>
            <p:nvPr/>
          </p:nvSpPr>
          <p:spPr bwMode="auto">
            <a:xfrm>
              <a:off x="-1219" y="1751"/>
              <a:ext cx="608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并行分布环境 </a:t>
              </a:r>
              <a:endParaRPr lang="zh-CN" altLang="en-US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5589" name="组合 1645588"/>
          <p:cNvGrpSpPr/>
          <p:nvPr/>
        </p:nvGrpSpPr>
        <p:grpSpPr>
          <a:xfrm>
            <a:off x="4124325" y="3938588"/>
            <a:ext cx="912813" cy="855662"/>
            <a:chOff x="-1194" y="2315"/>
            <a:chExt cx="575" cy="539"/>
          </a:xfrm>
        </p:grpSpPr>
        <p:sp>
          <p:nvSpPr>
            <p:cNvPr id="8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个人计算环境</a:t>
              </a:r>
              <a:endParaRPr lang="zh-CN" altLang="en-US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5593" name="组合 1645592"/>
          <p:cNvGrpSpPr/>
          <p:nvPr/>
        </p:nvGrpSpPr>
        <p:grpSpPr>
          <a:xfrm>
            <a:off x="4130675" y="4878388"/>
            <a:ext cx="912813" cy="855662"/>
            <a:chOff x="-1194" y="2315"/>
            <a:chExt cx="575" cy="539"/>
          </a:xfrm>
        </p:grpSpPr>
        <p:sp>
          <p:nvSpPr>
            <p:cNvPr id="11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冯</a:t>
              </a:r>
              <a:r>
                <a:rPr lang="en-US" altLang="zh-CN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.</a:t>
              </a: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诺依曼机</a:t>
              </a:r>
              <a:endParaRPr lang="zh-CN" altLang="en-US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5597" name="组合 1645596"/>
          <p:cNvGrpSpPr/>
          <p:nvPr/>
        </p:nvGrpSpPr>
        <p:grpSpPr>
          <a:xfrm>
            <a:off x="5810250" y="1017588"/>
            <a:ext cx="852488" cy="855662"/>
            <a:chOff x="4923" y="904"/>
            <a:chExt cx="537" cy="539"/>
          </a:xfrm>
        </p:grpSpPr>
        <p:sp>
          <p:nvSpPr>
            <p:cNvPr id="1645598" name="AutoShape 39"/>
            <p:cNvSpPr/>
            <p:nvPr/>
          </p:nvSpPr>
          <p:spPr>
            <a:xfrm>
              <a:off x="4923" y="904"/>
              <a:ext cx="537" cy="539"/>
            </a:xfrm>
            <a:custGeom>
              <a:avLst/>
              <a:gdLst>
                <a:gd name="txL" fmla="*/ 3167 w 21600"/>
                <a:gd name="txT" fmla="*/ 3160 h 21600"/>
                <a:gd name="txR" fmla="*/ 18433 w 21600"/>
                <a:gd name="txB" fmla="*/ 18440 h 21600"/>
              </a:gdLst>
              <a:ahLst/>
              <a:cxnLst>
                <a:cxn ang="0">
                  <a:pos x="832" y="0"/>
                </a:cxn>
                <a:cxn ang="0">
                  <a:pos x="244" y="243"/>
                </a:cxn>
                <a:cxn ang="0">
                  <a:pos x="0" y="831"/>
                </a:cxn>
                <a:cxn ang="0">
                  <a:pos x="244" y="1418"/>
                </a:cxn>
                <a:cxn ang="0">
                  <a:pos x="832" y="1661"/>
                </a:cxn>
                <a:cxn ang="0">
                  <a:pos x="1420" y="1418"/>
                </a:cxn>
                <a:cxn ang="0">
                  <a:pos x="1664" y="831"/>
                </a:cxn>
                <a:cxn ang="0">
                  <a:pos x="1420" y="24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rgbClr val="CCCC00"/>
            </a:solidFill>
            <a:ln w="9525" cap="flat" cmpd="sng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45599" name="Oval 40"/>
            <p:cNvSpPr/>
            <p:nvPr/>
          </p:nvSpPr>
          <p:spPr>
            <a:xfrm>
              <a:off x="4968" y="949"/>
              <a:ext cx="447" cy="450"/>
            </a:xfrm>
            <a:prstGeom prst="ellipse">
              <a:avLst/>
            </a:prstGeom>
            <a:solidFill>
              <a:srgbClr val="CCCC00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Text Box 84"/>
            <p:cNvSpPr txBox="1">
              <a:spLocks noChangeArrowheads="1"/>
            </p:cNvSpPr>
            <p:nvPr/>
          </p:nvSpPr>
          <p:spPr bwMode="auto">
            <a:xfrm>
              <a:off x="4995" y="1067"/>
              <a:ext cx="394" cy="21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算法</a:t>
              </a:r>
              <a:endParaRPr lang="zh-CN" altLang="en-US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45601" name="组合 1645600"/>
          <p:cNvGrpSpPr/>
          <p:nvPr/>
        </p:nvGrpSpPr>
        <p:grpSpPr>
          <a:xfrm>
            <a:off x="6276975" y="1412875"/>
            <a:ext cx="852488" cy="855663"/>
            <a:chOff x="4555" y="685"/>
            <a:chExt cx="537" cy="539"/>
          </a:xfrm>
        </p:grpSpPr>
        <p:sp>
          <p:nvSpPr>
            <p:cNvPr id="1645602" name="AutoShape 39"/>
            <p:cNvSpPr/>
            <p:nvPr/>
          </p:nvSpPr>
          <p:spPr>
            <a:xfrm>
              <a:off x="4555" y="685"/>
              <a:ext cx="537" cy="539"/>
            </a:xfrm>
            <a:custGeom>
              <a:avLst/>
              <a:gdLst>
                <a:gd name="txL" fmla="*/ 3167 w 21600"/>
                <a:gd name="txT" fmla="*/ 3160 h 21600"/>
                <a:gd name="txR" fmla="*/ 18433 w 21600"/>
                <a:gd name="txB" fmla="*/ 18440 h 21600"/>
              </a:gdLst>
              <a:ahLst/>
              <a:cxnLst>
                <a:cxn ang="0">
                  <a:pos x="832" y="0"/>
                </a:cxn>
                <a:cxn ang="0">
                  <a:pos x="244" y="243"/>
                </a:cxn>
                <a:cxn ang="0">
                  <a:pos x="0" y="831"/>
                </a:cxn>
                <a:cxn ang="0">
                  <a:pos x="244" y="1418"/>
                </a:cxn>
                <a:cxn ang="0">
                  <a:pos x="832" y="1661"/>
                </a:cxn>
                <a:cxn ang="0">
                  <a:pos x="1420" y="1418"/>
                </a:cxn>
                <a:cxn ang="0">
                  <a:pos x="1664" y="831"/>
                </a:cxn>
                <a:cxn ang="0">
                  <a:pos x="1420" y="24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rgbClr val="CC9900"/>
            </a:solidFill>
            <a:ln w="9525" cap="flat" cmpd="sng">
              <a:solidFill>
                <a:srgbClr val="CC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CC99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45603" name="Oval 40"/>
            <p:cNvSpPr/>
            <p:nvPr/>
          </p:nvSpPr>
          <p:spPr>
            <a:xfrm>
              <a:off x="4600" y="730"/>
              <a:ext cx="447" cy="450"/>
            </a:xfrm>
            <a:prstGeom prst="ellipse">
              <a:avLst/>
            </a:prstGeom>
            <a:solidFill>
              <a:srgbClr val="CC9900"/>
            </a:solidFill>
            <a:ln w="2857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FFFF66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Text Box 84"/>
            <p:cNvSpPr txBox="1">
              <a:spLocks noChangeArrowheads="1"/>
            </p:cNvSpPr>
            <p:nvPr/>
          </p:nvSpPr>
          <p:spPr bwMode="auto">
            <a:xfrm>
              <a:off x="4627" y="848"/>
              <a:ext cx="394" cy="21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系统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45605" name="组合 1645604"/>
          <p:cNvGrpSpPr/>
          <p:nvPr/>
        </p:nvGrpSpPr>
        <p:grpSpPr>
          <a:xfrm>
            <a:off x="4159250" y="1938338"/>
            <a:ext cx="912813" cy="855662"/>
            <a:chOff x="-1172" y="1055"/>
            <a:chExt cx="575" cy="539"/>
          </a:xfrm>
        </p:grpSpPr>
        <p:sp>
          <p:nvSpPr>
            <p:cNvPr id="19" name="AutoShape 39"/>
            <p:cNvSpPr>
              <a:spLocks noChangeArrowheads="1"/>
            </p:cNvSpPr>
            <p:nvPr/>
          </p:nvSpPr>
          <p:spPr bwMode="gray">
            <a:xfrm>
              <a:off x="-1172" y="105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5607" name="Oval 40"/>
            <p:cNvSpPr/>
            <p:nvPr/>
          </p:nvSpPr>
          <p:spPr>
            <a:xfrm>
              <a:off x="-1124" y="1099"/>
              <a:ext cx="479" cy="450"/>
            </a:xfrm>
            <a:prstGeom prst="ellipse">
              <a:avLst/>
            </a:prstGeom>
            <a:solidFill>
              <a:srgbClr val="666699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" name="Text Box 84"/>
            <p:cNvSpPr txBox="1">
              <a:spLocks noChangeArrowheads="1"/>
            </p:cNvSpPr>
            <p:nvPr/>
          </p:nvSpPr>
          <p:spPr bwMode="auto">
            <a:xfrm>
              <a:off x="-1135" y="1141"/>
              <a:ext cx="525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云计算环境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45609" name="Text Box 16"/>
          <p:cNvSpPr txBox="1"/>
          <p:nvPr/>
        </p:nvSpPr>
        <p:spPr>
          <a:xfrm>
            <a:off x="209233" y="112395"/>
            <a:ext cx="352615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(3)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为什么算法和系统很重要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645610" name="文本框 1645609"/>
          <p:cNvSpPr txBox="1"/>
          <p:nvPr/>
        </p:nvSpPr>
        <p:spPr>
          <a:xfrm>
            <a:off x="209550" y="996950"/>
            <a:ext cx="4840288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计算之树的第三个维度</a:t>
            </a:r>
            <a:r>
              <a:rPr lang="en-US" altLang="zh-CN" sz="2400" b="0">
                <a:latin typeface="Arial" panose="020B0604020202020204" pitchFamily="34" charset="0"/>
                <a:ea typeface="华文中宋" panose="02010600040101010101" pitchFamily="2" charset="-122"/>
              </a:rPr>
              <a:t>—</a:t>
            </a: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交替促进与共同进化的问题求解思维</a:t>
            </a:r>
            <a:endParaRPr lang="zh-CN" altLang="en-US" sz="2400" b="0" dirty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645611" name="文本框 1645610"/>
          <p:cNvSpPr txBox="1"/>
          <p:nvPr/>
        </p:nvSpPr>
        <p:spPr>
          <a:xfrm>
            <a:off x="301625" y="2363788"/>
            <a:ext cx="8551863" cy="4160837"/>
          </a:xfrm>
          <a:prstGeom prst="rect">
            <a:avLst/>
          </a:prstGeom>
          <a:solidFill>
            <a:schemeClr val="bg1">
              <a:alpha val="89999"/>
            </a:schemeClr>
          </a:solidFill>
          <a:ln w="9525">
            <a:noFill/>
          </a:ln>
        </p:spPr>
        <p:txBody>
          <a:bodyPr>
            <a:spAutoFit/>
          </a:bodyPr>
          <a:p>
            <a:pPr>
              <a:lnSpc>
                <a:spcPct val="115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“算法”：问题求解的一种手段</a:t>
            </a: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构造与设计算法</a:t>
            </a:r>
            <a:endParaRPr lang="en-US" altLang="zh-CN" sz="24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算法是计算的灵魂；算法强调数学建模；算法考虑的是可计算性与计算复杂性；算法研究通常被认为是计算学科的理论研究。</a:t>
            </a: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  <a:buClrTx/>
              <a:buFont typeface="Wingdings" panose="05000000000000000000" pitchFamily="2" charset="2"/>
              <a:buChar char="n"/>
            </a:pP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系统”：问题求解的另一种手段</a:t>
            </a: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构造与设计系统 </a:t>
            </a:r>
            <a:endParaRPr lang="zh-CN" altLang="en-US" sz="24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系统是改造自然的手段；系统还强调非数学建模；系统考虑的是如何化复杂为简单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使其能够被做出来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；系统还强调结构性、可靠性、安全性等。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  <a:buClrTx/>
              <a:buFont typeface="Wingdings" panose="05000000000000000000" pitchFamily="2" charset="2"/>
              <a:buChar char="Ø"/>
            </a:pP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  <a:buClrTx/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系统是龙，算法是睛，画龙要点睛。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  <a:buClrTx/>
              <a:buFont typeface="Wingdings" panose="05000000000000000000" pitchFamily="2" charset="2"/>
              <a:buChar char="Ø"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  <a:buClrTx/>
              <a:buFont typeface="Wingdings" panose="05000000000000000000" pitchFamily="2" charset="2"/>
              <a:buChar char="Ø"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  <a:buClrTx/>
              <a:buFont typeface="Wingdings" panose="05000000000000000000" pitchFamily="2" charset="2"/>
              <a:buChar char="Ø"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645612" name="图片 16456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2263" y="4860925"/>
            <a:ext cx="1603375" cy="15668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611">
                                            <p:txEl>
                                              <p:charRg st="79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5611">
                                            <p:txEl>
                                              <p:charRg st="79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5611">
                                            <p:txEl>
                                              <p:charRg st="79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611">
                                            <p:txEl>
                                              <p:charRg st="104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45611">
                                            <p:txEl>
                                              <p:charRg st="104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45611">
                                            <p:txEl>
                                              <p:charRg st="104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4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4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611">
                                            <p:txEl>
                                              <p:charRg st="171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45611">
                                            <p:txEl>
                                              <p:charRg st="171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45611">
                                            <p:txEl>
                                              <p:charRg st="171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46594" name="图片 1646593" descr="TreePi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513" y="957263"/>
            <a:ext cx="8667750" cy="5837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6595" name="图片 1646594" descr="20121226双线式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860550"/>
            <a:ext cx="8293100" cy="42799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46596" name="组合 1646595"/>
          <p:cNvGrpSpPr/>
          <p:nvPr/>
        </p:nvGrpSpPr>
        <p:grpSpPr>
          <a:xfrm>
            <a:off x="5267325" y="5922963"/>
            <a:ext cx="912813" cy="855662"/>
            <a:chOff x="2381" y="2976"/>
            <a:chExt cx="1065" cy="965"/>
          </a:xfrm>
        </p:grpSpPr>
        <p:sp>
          <p:nvSpPr>
            <p:cNvPr id="20" name="AutoShape 39"/>
            <p:cNvSpPr>
              <a:spLocks noChangeArrowheads="1"/>
            </p:cNvSpPr>
            <p:nvPr/>
          </p:nvSpPr>
          <p:spPr bwMode="gray">
            <a:xfrm>
              <a:off x="2381" y="2976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Oval 40"/>
            <p:cNvSpPr>
              <a:spLocks noChangeArrowheads="1"/>
            </p:cNvSpPr>
            <p:nvPr/>
          </p:nvSpPr>
          <p:spPr bwMode="gray">
            <a:xfrm>
              <a:off x="2469" y="3056"/>
              <a:ext cx="889" cy="806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Text Box 84"/>
            <p:cNvSpPr txBox="1">
              <a:spLocks noChangeArrowheads="1"/>
            </p:cNvSpPr>
            <p:nvPr/>
          </p:nvSpPr>
          <p:spPr bwMode="auto">
            <a:xfrm>
              <a:off x="2472" y="3261"/>
              <a:ext cx="881" cy="44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0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递归</a:t>
              </a:r>
              <a:endParaRPr lang="zh-CN" altLang="en-US" sz="20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6600" name="组合 1646599"/>
          <p:cNvGrpSpPr/>
          <p:nvPr/>
        </p:nvGrpSpPr>
        <p:grpSpPr>
          <a:xfrm>
            <a:off x="4160838" y="5922963"/>
            <a:ext cx="912812" cy="855662"/>
            <a:chOff x="2536" y="3486"/>
            <a:chExt cx="575" cy="539"/>
          </a:xfrm>
        </p:grpSpPr>
        <p:sp>
          <p:nvSpPr>
            <p:cNvPr id="14" name="AutoShape 39"/>
            <p:cNvSpPr>
              <a:spLocks noChangeArrowheads="1"/>
            </p:cNvSpPr>
            <p:nvPr/>
          </p:nvSpPr>
          <p:spPr bwMode="gray">
            <a:xfrm>
              <a:off x="2536" y="3486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Oval 40"/>
            <p:cNvSpPr>
              <a:spLocks noChangeArrowheads="1"/>
            </p:cNvSpPr>
            <p:nvPr/>
          </p:nvSpPr>
          <p:spPr bwMode="gray">
            <a:xfrm>
              <a:off x="2584" y="3530"/>
              <a:ext cx="480" cy="451"/>
            </a:xfrm>
            <a:prstGeom prst="ellipse">
              <a:avLst/>
            </a:prstGeom>
            <a:solidFill>
              <a:srgbClr val="008000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" name="Text Box 84"/>
            <p:cNvSpPr txBox="1">
              <a:spLocks noChangeArrowheads="1"/>
            </p:cNvSpPr>
            <p:nvPr/>
          </p:nvSpPr>
          <p:spPr bwMode="auto">
            <a:xfrm>
              <a:off x="2584" y="3630"/>
              <a:ext cx="47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0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程序</a:t>
              </a:r>
              <a:endParaRPr lang="zh-CN" altLang="en-US" sz="20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6604" name="组合 1646603"/>
          <p:cNvGrpSpPr/>
          <p:nvPr/>
        </p:nvGrpSpPr>
        <p:grpSpPr>
          <a:xfrm>
            <a:off x="3073400" y="5922963"/>
            <a:ext cx="912813" cy="855662"/>
            <a:chOff x="2380" y="1784"/>
            <a:chExt cx="1065" cy="965"/>
          </a:xfrm>
        </p:grpSpPr>
        <p:sp>
          <p:nvSpPr>
            <p:cNvPr id="3" name="AutoShape 39"/>
            <p:cNvSpPr>
              <a:spLocks noChangeArrowheads="1"/>
            </p:cNvSpPr>
            <p:nvPr/>
          </p:nvSpPr>
          <p:spPr bwMode="gray">
            <a:xfrm>
              <a:off x="2380" y="1784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6606" name="Oval 40"/>
            <p:cNvSpPr/>
            <p:nvPr/>
          </p:nvSpPr>
          <p:spPr>
            <a:xfrm>
              <a:off x="2468" y="1864"/>
              <a:ext cx="889" cy="806"/>
            </a:xfrm>
            <a:prstGeom prst="ellipse">
              <a:avLst/>
            </a:prstGeom>
            <a:solidFill>
              <a:srgbClr val="666699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" name="Text Box 84"/>
            <p:cNvSpPr txBox="1">
              <a:spLocks noChangeArrowheads="1"/>
            </p:cNvSpPr>
            <p:nvPr/>
          </p:nvSpPr>
          <p:spPr bwMode="auto">
            <a:xfrm>
              <a:off x="2471" y="2076"/>
              <a:ext cx="883" cy="41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en-US" altLang="zh-CN" sz="1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0</a:t>
              </a:r>
              <a:r>
                <a:rPr lang="zh-CN" altLang="en-US" sz="1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和</a:t>
              </a:r>
              <a:r>
                <a:rPr lang="en-US" altLang="zh-CN" sz="1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1</a:t>
              </a:r>
              <a:endParaRPr lang="en-US" altLang="zh-CN" sz="18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646608" name="直接连接符 1646607"/>
          <p:cNvSpPr/>
          <p:nvPr/>
        </p:nvSpPr>
        <p:spPr>
          <a:xfrm>
            <a:off x="558800" y="5349875"/>
            <a:ext cx="798195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646609" name="组合 1646608"/>
          <p:cNvGrpSpPr/>
          <p:nvPr/>
        </p:nvGrpSpPr>
        <p:grpSpPr>
          <a:xfrm>
            <a:off x="4159250" y="1938338"/>
            <a:ext cx="912813" cy="855662"/>
            <a:chOff x="-1172" y="1055"/>
            <a:chExt cx="575" cy="539"/>
          </a:xfrm>
        </p:grpSpPr>
        <p:sp>
          <p:nvSpPr>
            <p:cNvPr id="5" name="AutoShape 39"/>
            <p:cNvSpPr>
              <a:spLocks noChangeArrowheads="1"/>
            </p:cNvSpPr>
            <p:nvPr/>
          </p:nvSpPr>
          <p:spPr bwMode="gray">
            <a:xfrm>
              <a:off x="-1172" y="105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6611" name="Oval 40"/>
            <p:cNvSpPr/>
            <p:nvPr/>
          </p:nvSpPr>
          <p:spPr>
            <a:xfrm>
              <a:off x="-1124" y="1099"/>
              <a:ext cx="479" cy="450"/>
            </a:xfrm>
            <a:prstGeom prst="ellipse">
              <a:avLst/>
            </a:prstGeom>
            <a:solidFill>
              <a:srgbClr val="666699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" name="Text Box 84"/>
            <p:cNvSpPr txBox="1">
              <a:spLocks noChangeArrowheads="1"/>
            </p:cNvSpPr>
            <p:nvPr/>
          </p:nvSpPr>
          <p:spPr bwMode="auto">
            <a:xfrm>
              <a:off x="-1135" y="1141"/>
              <a:ext cx="525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云计算环境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46613" name="组合 1646612"/>
          <p:cNvGrpSpPr/>
          <p:nvPr/>
        </p:nvGrpSpPr>
        <p:grpSpPr>
          <a:xfrm>
            <a:off x="4122738" y="2928938"/>
            <a:ext cx="965200" cy="855662"/>
            <a:chOff x="-1219" y="1679"/>
            <a:chExt cx="608" cy="539"/>
          </a:xfrm>
        </p:grpSpPr>
        <p:sp>
          <p:nvSpPr>
            <p:cNvPr id="7" name="AutoShape 39"/>
            <p:cNvSpPr>
              <a:spLocks noChangeArrowheads="1"/>
            </p:cNvSpPr>
            <p:nvPr/>
          </p:nvSpPr>
          <p:spPr bwMode="gray">
            <a:xfrm>
              <a:off x="-1195" y="1679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Oval 40"/>
            <p:cNvSpPr>
              <a:spLocks noChangeArrowheads="1"/>
            </p:cNvSpPr>
            <p:nvPr/>
          </p:nvSpPr>
          <p:spPr bwMode="gray">
            <a:xfrm>
              <a:off x="-1147" y="1723"/>
              <a:ext cx="480" cy="451"/>
            </a:xfrm>
            <a:prstGeom prst="ellipse">
              <a:avLst/>
            </a:prstGeom>
            <a:solidFill>
              <a:srgbClr val="008000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Text Box 84"/>
            <p:cNvSpPr txBox="1">
              <a:spLocks noChangeArrowheads="1"/>
            </p:cNvSpPr>
            <p:nvPr/>
          </p:nvSpPr>
          <p:spPr bwMode="auto">
            <a:xfrm>
              <a:off x="-1219" y="1751"/>
              <a:ext cx="608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并行分布环境 </a:t>
              </a:r>
              <a:endParaRPr lang="zh-CN" altLang="en-US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6617" name="组合 1646616"/>
          <p:cNvGrpSpPr/>
          <p:nvPr/>
        </p:nvGrpSpPr>
        <p:grpSpPr>
          <a:xfrm>
            <a:off x="4124325" y="3938588"/>
            <a:ext cx="912813" cy="855662"/>
            <a:chOff x="-1194" y="2315"/>
            <a:chExt cx="575" cy="539"/>
          </a:xfrm>
        </p:grpSpPr>
        <p:sp>
          <p:nvSpPr>
            <p:cNvPr id="10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个人计算环境</a:t>
              </a:r>
              <a:endParaRPr lang="zh-CN" altLang="en-US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6621" name="组合 1646620"/>
          <p:cNvGrpSpPr/>
          <p:nvPr/>
        </p:nvGrpSpPr>
        <p:grpSpPr>
          <a:xfrm>
            <a:off x="4130675" y="4878388"/>
            <a:ext cx="912813" cy="855662"/>
            <a:chOff x="-1194" y="2315"/>
            <a:chExt cx="575" cy="539"/>
          </a:xfrm>
        </p:grpSpPr>
        <p:sp>
          <p:nvSpPr>
            <p:cNvPr id="13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冯</a:t>
              </a:r>
              <a:r>
                <a:rPr lang="en-US" altLang="zh-CN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.</a:t>
              </a: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诺依曼机</a:t>
              </a:r>
              <a:endParaRPr lang="zh-CN" altLang="en-US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6625" name="组合 1646624"/>
          <p:cNvGrpSpPr/>
          <p:nvPr/>
        </p:nvGrpSpPr>
        <p:grpSpPr>
          <a:xfrm>
            <a:off x="5810250" y="1017588"/>
            <a:ext cx="852488" cy="855662"/>
            <a:chOff x="4923" y="904"/>
            <a:chExt cx="537" cy="539"/>
          </a:xfrm>
        </p:grpSpPr>
        <p:sp>
          <p:nvSpPr>
            <p:cNvPr id="1646626" name="AutoShape 39"/>
            <p:cNvSpPr/>
            <p:nvPr/>
          </p:nvSpPr>
          <p:spPr>
            <a:xfrm>
              <a:off x="4923" y="904"/>
              <a:ext cx="537" cy="539"/>
            </a:xfrm>
            <a:custGeom>
              <a:avLst/>
              <a:gdLst>
                <a:gd name="txL" fmla="*/ 3167 w 21600"/>
                <a:gd name="txT" fmla="*/ 3160 h 21600"/>
                <a:gd name="txR" fmla="*/ 18433 w 21600"/>
                <a:gd name="txB" fmla="*/ 18440 h 21600"/>
              </a:gdLst>
              <a:ahLst/>
              <a:cxnLst>
                <a:cxn ang="0">
                  <a:pos x="832" y="0"/>
                </a:cxn>
                <a:cxn ang="0">
                  <a:pos x="244" y="243"/>
                </a:cxn>
                <a:cxn ang="0">
                  <a:pos x="0" y="831"/>
                </a:cxn>
                <a:cxn ang="0">
                  <a:pos x="244" y="1418"/>
                </a:cxn>
                <a:cxn ang="0">
                  <a:pos x="832" y="1661"/>
                </a:cxn>
                <a:cxn ang="0">
                  <a:pos x="1420" y="1418"/>
                </a:cxn>
                <a:cxn ang="0">
                  <a:pos x="1664" y="831"/>
                </a:cxn>
                <a:cxn ang="0">
                  <a:pos x="1420" y="24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rgbClr val="CCCC00"/>
            </a:solidFill>
            <a:ln w="9525" cap="flat" cmpd="sng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46627" name="Oval 40"/>
            <p:cNvSpPr/>
            <p:nvPr/>
          </p:nvSpPr>
          <p:spPr>
            <a:xfrm>
              <a:off x="4968" y="949"/>
              <a:ext cx="447" cy="450"/>
            </a:xfrm>
            <a:prstGeom prst="ellipse">
              <a:avLst/>
            </a:prstGeom>
            <a:solidFill>
              <a:srgbClr val="CCCC00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Text Box 84"/>
            <p:cNvSpPr txBox="1">
              <a:spLocks noChangeArrowheads="1"/>
            </p:cNvSpPr>
            <p:nvPr/>
          </p:nvSpPr>
          <p:spPr bwMode="auto">
            <a:xfrm>
              <a:off x="4995" y="1067"/>
              <a:ext cx="394" cy="21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算法</a:t>
              </a:r>
              <a:endParaRPr lang="zh-CN" altLang="en-US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46629" name="组合 1646628"/>
          <p:cNvGrpSpPr/>
          <p:nvPr/>
        </p:nvGrpSpPr>
        <p:grpSpPr>
          <a:xfrm>
            <a:off x="6276975" y="1412875"/>
            <a:ext cx="852488" cy="855663"/>
            <a:chOff x="4555" y="685"/>
            <a:chExt cx="537" cy="539"/>
          </a:xfrm>
        </p:grpSpPr>
        <p:sp>
          <p:nvSpPr>
            <p:cNvPr id="1646630" name="AutoShape 39"/>
            <p:cNvSpPr/>
            <p:nvPr/>
          </p:nvSpPr>
          <p:spPr>
            <a:xfrm>
              <a:off x="4555" y="685"/>
              <a:ext cx="537" cy="539"/>
            </a:xfrm>
            <a:custGeom>
              <a:avLst/>
              <a:gdLst>
                <a:gd name="txL" fmla="*/ 3167 w 21600"/>
                <a:gd name="txT" fmla="*/ 3160 h 21600"/>
                <a:gd name="txR" fmla="*/ 18433 w 21600"/>
                <a:gd name="txB" fmla="*/ 18440 h 21600"/>
              </a:gdLst>
              <a:ahLst/>
              <a:cxnLst>
                <a:cxn ang="0">
                  <a:pos x="832" y="0"/>
                </a:cxn>
                <a:cxn ang="0">
                  <a:pos x="244" y="243"/>
                </a:cxn>
                <a:cxn ang="0">
                  <a:pos x="0" y="831"/>
                </a:cxn>
                <a:cxn ang="0">
                  <a:pos x="244" y="1418"/>
                </a:cxn>
                <a:cxn ang="0">
                  <a:pos x="832" y="1661"/>
                </a:cxn>
                <a:cxn ang="0">
                  <a:pos x="1420" y="1418"/>
                </a:cxn>
                <a:cxn ang="0">
                  <a:pos x="1664" y="831"/>
                </a:cxn>
                <a:cxn ang="0">
                  <a:pos x="1420" y="24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rgbClr val="CC9900"/>
            </a:solidFill>
            <a:ln w="9525" cap="flat" cmpd="sng">
              <a:solidFill>
                <a:srgbClr val="CC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CC99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46631" name="Oval 40"/>
            <p:cNvSpPr/>
            <p:nvPr/>
          </p:nvSpPr>
          <p:spPr>
            <a:xfrm>
              <a:off x="4600" y="730"/>
              <a:ext cx="447" cy="450"/>
            </a:xfrm>
            <a:prstGeom prst="ellipse">
              <a:avLst/>
            </a:prstGeom>
            <a:solidFill>
              <a:srgbClr val="CC9900"/>
            </a:solidFill>
            <a:ln w="2857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FFFF66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" name="Text Box 84"/>
            <p:cNvSpPr txBox="1">
              <a:spLocks noChangeArrowheads="1"/>
            </p:cNvSpPr>
            <p:nvPr/>
          </p:nvSpPr>
          <p:spPr bwMode="auto">
            <a:xfrm>
              <a:off x="4627" y="848"/>
              <a:ext cx="394" cy="21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系统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46633" name="组合 1646632"/>
          <p:cNvGrpSpPr/>
          <p:nvPr/>
        </p:nvGrpSpPr>
        <p:grpSpPr>
          <a:xfrm>
            <a:off x="223838" y="1468438"/>
            <a:ext cx="8839200" cy="3492500"/>
            <a:chOff x="141" y="925"/>
            <a:chExt cx="5568" cy="2200"/>
          </a:xfrm>
        </p:grpSpPr>
        <p:sp>
          <p:nvSpPr>
            <p:cNvPr id="1646634" name="文本框 1646633"/>
            <p:cNvSpPr txBox="1"/>
            <p:nvPr/>
          </p:nvSpPr>
          <p:spPr>
            <a:xfrm>
              <a:off x="2034" y="925"/>
              <a:ext cx="675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量子计算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/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光子计算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6635" name="文本框 1646634"/>
            <p:cNvSpPr txBox="1"/>
            <p:nvPr/>
          </p:nvSpPr>
          <p:spPr>
            <a:xfrm>
              <a:off x="3142" y="1147"/>
              <a:ext cx="62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移动计算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6636" name="文本框 1646635"/>
            <p:cNvSpPr txBox="1"/>
            <p:nvPr/>
          </p:nvSpPr>
          <p:spPr>
            <a:xfrm>
              <a:off x="1027" y="1117"/>
              <a:ext cx="756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生物计算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计算生物学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6637" name="文本框 1646636"/>
            <p:cNvSpPr txBox="1"/>
            <p:nvPr/>
          </p:nvSpPr>
          <p:spPr>
            <a:xfrm>
              <a:off x="142" y="1779"/>
              <a:ext cx="756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计算物理学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计算化学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6638" name="文本框 1646637"/>
            <p:cNvSpPr txBox="1"/>
            <p:nvPr/>
          </p:nvSpPr>
          <p:spPr>
            <a:xfrm>
              <a:off x="141" y="2338"/>
              <a:ext cx="756" cy="5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计算经济学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计算统计学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计算金融学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6639" name="文本框 1646638"/>
            <p:cNvSpPr txBox="1"/>
            <p:nvPr/>
          </p:nvSpPr>
          <p:spPr>
            <a:xfrm>
              <a:off x="4944" y="1663"/>
              <a:ext cx="756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企业计算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计算工程学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6640" name="文本框 1646639"/>
            <p:cNvSpPr txBox="1"/>
            <p:nvPr/>
          </p:nvSpPr>
          <p:spPr>
            <a:xfrm>
              <a:off x="4941" y="2135"/>
              <a:ext cx="628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服务计算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云计算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6641" name="文本框 1646640"/>
            <p:cNvSpPr txBox="1"/>
            <p:nvPr/>
          </p:nvSpPr>
          <p:spPr>
            <a:xfrm>
              <a:off x="4953" y="2605"/>
              <a:ext cx="756" cy="5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社会计算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计算广告学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媒体计算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6642" name="文本框 1646641"/>
            <p:cNvSpPr txBox="1"/>
            <p:nvPr/>
          </p:nvSpPr>
          <p:spPr>
            <a:xfrm>
              <a:off x="3117" y="1566"/>
              <a:ext cx="62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纳米计算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6643" name="文本框 1646642"/>
            <p:cNvSpPr txBox="1"/>
            <p:nvPr/>
          </p:nvSpPr>
          <p:spPr>
            <a:xfrm>
              <a:off x="3515" y="1344"/>
              <a:ext cx="62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智能计算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6644" name="文本框 1646643"/>
            <p:cNvSpPr txBox="1"/>
            <p:nvPr/>
          </p:nvSpPr>
          <p:spPr>
            <a:xfrm>
              <a:off x="1555" y="1421"/>
              <a:ext cx="756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计算语言学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6645" name="文本框 1646644"/>
            <p:cNvSpPr txBox="1"/>
            <p:nvPr/>
          </p:nvSpPr>
          <p:spPr>
            <a:xfrm>
              <a:off x="3718" y="1518"/>
              <a:ext cx="62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神经计算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46646" name="Text Box 16"/>
          <p:cNvSpPr txBox="1"/>
          <p:nvPr/>
        </p:nvSpPr>
        <p:spPr>
          <a:xfrm>
            <a:off x="209233" y="113030"/>
            <a:ext cx="385191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(4)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计算与社会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自然如何融合的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646647" name="文本框 1646646"/>
          <p:cNvSpPr txBox="1"/>
          <p:nvPr/>
        </p:nvSpPr>
        <p:spPr>
          <a:xfrm>
            <a:off x="209550" y="996950"/>
            <a:ext cx="5318125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计算之树的第四个维度</a:t>
            </a:r>
            <a:r>
              <a:rPr lang="en-US" altLang="zh-CN" sz="2400" b="0">
                <a:latin typeface="Arial" panose="020B0604020202020204" pitchFamily="34" charset="0"/>
                <a:ea typeface="华文中宋" panose="02010600040101010101" pitchFamily="2" charset="-122"/>
              </a:rPr>
              <a:t>—</a:t>
            </a: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计算与社会</a:t>
            </a:r>
            <a:r>
              <a:rPr lang="en-US" altLang="zh-CN" sz="2400" b="0">
                <a:latin typeface="Arial" panose="020B0604020202020204" pitchFamily="34" charset="0"/>
                <a:ea typeface="华文中宋" panose="02010600040101010101" pitchFamily="2" charset="-122"/>
              </a:rPr>
              <a:t>/</a:t>
            </a: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自然环境的融合思维</a:t>
            </a:r>
            <a:endParaRPr lang="zh-CN" altLang="en-US" sz="2400" b="0" dirty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47618" name="图片 1647617" descr="TreePi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513" y="919163"/>
            <a:ext cx="8680450" cy="5837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7619" name="图片 1647618" descr="20121226双线式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860550"/>
            <a:ext cx="8293100" cy="42799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47620" name="组合 1647619"/>
          <p:cNvGrpSpPr/>
          <p:nvPr/>
        </p:nvGrpSpPr>
        <p:grpSpPr>
          <a:xfrm>
            <a:off x="5267325" y="5922963"/>
            <a:ext cx="912813" cy="855662"/>
            <a:chOff x="2381" y="2976"/>
            <a:chExt cx="1065" cy="965"/>
          </a:xfrm>
        </p:grpSpPr>
        <p:sp>
          <p:nvSpPr>
            <p:cNvPr id="20" name="AutoShape 39"/>
            <p:cNvSpPr>
              <a:spLocks noChangeArrowheads="1"/>
            </p:cNvSpPr>
            <p:nvPr/>
          </p:nvSpPr>
          <p:spPr bwMode="gray">
            <a:xfrm>
              <a:off x="2381" y="2976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Oval 40"/>
            <p:cNvSpPr>
              <a:spLocks noChangeArrowheads="1"/>
            </p:cNvSpPr>
            <p:nvPr/>
          </p:nvSpPr>
          <p:spPr bwMode="gray">
            <a:xfrm>
              <a:off x="2469" y="3056"/>
              <a:ext cx="889" cy="806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Text Box 84"/>
            <p:cNvSpPr txBox="1">
              <a:spLocks noChangeArrowheads="1"/>
            </p:cNvSpPr>
            <p:nvPr/>
          </p:nvSpPr>
          <p:spPr bwMode="auto">
            <a:xfrm>
              <a:off x="2472" y="3261"/>
              <a:ext cx="881" cy="44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0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递归</a:t>
              </a:r>
              <a:endParaRPr lang="zh-CN" altLang="en-US" sz="20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7624" name="组合 1647623"/>
          <p:cNvGrpSpPr/>
          <p:nvPr/>
        </p:nvGrpSpPr>
        <p:grpSpPr>
          <a:xfrm>
            <a:off x="4160838" y="5922963"/>
            <a:ext cx="912812" cy="855662"/>
            <a:chOff x="2536" y="3486"/>
            <a:chExt cx="575" cy="539"/>
          </a:xfrm>
        </p:grpSpPr>
        <p:sp>
          <p:nvSpPr>
            <p:cNvPr id="14" name="AutoShape 39"/>
            <p:cNvSpPr>
              <a:spLocks noChangeArrowheads="1"/>
            </p:cNvSpPr>
            <p:nvPr/>
          </p:nvSpPr>
          <p:spPr bwMode="gray">
            <a:xfrm>
              <a:off x="2536" y="3486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Oval 40"/>
            <p:cNvSpPr>
              <a:spLocks noChangeArrowheads="1"/>
            </p:cNvSpPr>
            <p:nvPr/>
          </p:nvSpPr>
          <p:spPr bwMode="gray">
            <a:xfrm>
              <a:off x="2584" y="3530"/>
              <a:ext cx="480" cy="451"/>
            </a:xfrm>
            <a:prstGeom prst="ellipse">
              <a:avLst/>
            </a:prstGeom>
            <a:solidFill>
              <a:srgbClr val="008000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" name="Text Box 84"/>
            <p:cNvSpPr txBox="1">
              <a:spLocks noChangeArrowheads="1"/>
            </p:cNvSpPr>
            <p:nvPr/>
          </p:nvSpPr>
          <p:spPr bwMode="auto">
            <a:xfrm>
              <a:off x="2584" y="3630"/>
              <a:ext cx="47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0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程序</a:t>
              </a:r>
              <a:endParaRPr lang="zh-CN" altLang="en-US" sz="20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7628" name="组合 1647627"/>
          <p:cNvGrpSpPr/>
          <p:nvPr/>
        </p:nvGrpSpPr>
        <p:grpSpPr>
          <a:xfrm>
            <a:off x="3073400" y="5922963"/>
            <a:ext cx="912813" cy="855662"/>
            <a:chOff x="2380" y="1784"/>
            <a:chExt cx="1065" cy="965"/>
          </a:xfrm>
        </p:grpSpPr>
        <p:sp>
          <p:nvSpPr>
            <p:cNvPr id="3" name="AutoShape 39"/>
            <p:cNvSpPr>
              <a:spLocks noChangeArrowheads="1"/>
            </p:cNvSpPr>
            <p:nvPr/>
          </p:nvSpPr>
          <p:spPr bwMode="gray">
            <a:xfrm>
              <a:off x="2380" y="1784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7630" name="Oval 40"/>
            <p:cNvSpPr/>
            <p:nvPr/>
          </p:nvSpPr>
          <p:spPr>
            <a:xfrm>
              <a:off x="2468" y="1864"/>
              <a:ext cx="889" cy="806"/>
            </a:xfrm>
            <a:prstGeom prst="ellipse">
              <a:avLst/>
            </a:prstGeom>
            <a:solidFill>
              <a:srgbClr val="666699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" name="Text Box 84"/>
            <p:cNvSpPr txBox="1">
              <a:spLocks noChangeArrowheads="1"/>
            </p:cNvSpPr>
            <p:nvPr/>
          </p:nvSpPr>
          <p:spPr bwMode="auto">
            <a:xfrm>
              <a:off x="2471" y="2076"/>
              <a:ext cx="883" cy="41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en-US" altLang="zh-CN" sz="1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0</a:t>
              </a:r>
              <a:r>
                <a:rPr lang="zh-CN" altLang="en-US" sz="1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和</a:t>
              </a:r>
              <a:r>
                <a:rPr lang="en-US" altLang="zh-CN" sz="1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1</a:t>
              </a:r>
              <a:endParaRPr lang="en-US" altLang="zh-CN" sz="18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647632" name="直接连接符 1647631"/>
          <p:cNvSpPr/>
          <p:nvPr/>
        </p:nvSpPr>
        <p:spPr>
          <a:xfrm>
            <a:off x="558800" y="5349875"/>
            <a:ext cx="798195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647633" name="组合 1647632"/>
          <p:cNvGrpSpPr/>
          <p:nvPr/>
        </p:nvGrpSpPr>
        <p:grpSpPr>
          <a:xfrm>
            <a:off x="4159250" y="1938338"/>
            <a:ext cx="912813" cy="855662"/>
            <a:chOff x="-1172" y="1055"/>
            <a:chExt cx="575" cy="539"/>
          </a:xfrm>
        </p:grpSpPr>
        <p:sp>
          <p:nvSpPr>
            <p:cNvPr id="5" name="AutoShape 39"/>
            <p:cNvSpPr>
              <a:spLocks noChangeArrowheads="1"/>
            </p:cNvSpPr>
            <p:nvPr/>
          </p:nvSpPr>
          <p:spPr bwMode="gray">
            <a:xfrm>
              <a:off x="-1172" y="105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7635" name="Oval 40"/>
            <p:cNvSpPr/>
            <p:nvPr/>
          </p:nvSpPr>
          <p:spPr>
            <a:xfrm>
              <a:off x="-1124" y="1099"/>
              <a:ext cx="479" cy="450"/>
            </a:xfrm>
            <a:prstGeom prst="ellipse">
              <a:avLst/>
            </a:prstGeom>
            <a:solidFill>
              <a:srgbClr val="666699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" name="Text Box 84"/>
            <p:cNvSpPr txBox="1">
              <a:spLocks noChangeArrowheads="1"/>
            </p:cNvSpPr>
            <p:nvPr/>
          </p:nvSpPr>
          <p:spPr bwMode="auto">
            <a:xfrm>
              <a:off x="-1135" y="1141"/>
              <a:ext cx="525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云计算环境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47637" name="组合 1647636"/>
          <p:cNvGrpSpPr/>
          <p:nvPr/>
        </p:nvGrpSpPr>
        <p:grpSpPr>
          <a:xfrm>
            <a:off x="4122738" y="2928938"/>
            <a:ext cx="965200" cy="855662"/>
            <a:chOff x="-1219" y="1679"/>
            <a:chExt cx="608" cy="539"/>
          </a:xfrm>
        </p:grpSpPr>
        <p:sp>
          <p:nvSpPr>
            <p:cNvPr id="7" name="AutoShape 39"/>
            <p:cNvSpPr>
              <a:spLocks noChangeArrowheads="1"/>
            </p:cNvSpPr>
            <p:nvPr/>
          </p:nvSpPr>
          <p:spPr bwMode="gray">
            <a:xfrm>
              <a:off x="-1195" y="1679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Oval 40"/>
            <p:cNvSpPr>
              <a:spLocks noChangeArrowheads="1"/>
            </p:cNvSpPr>
            <p:nvPr/>
          </p:nvSpPr>
          <p:spPr bwMode="gray">
            <a:xfrm>
              <a:off x="-1147" y="1723"/>
              <a:ext cx="480" cy="451"/>
            </a:xfrm>
            <a:prstGeom prst="ellipse">
              <a:avLst/>
            </a:prstGeom>
            <a:solidFill>
              <a:srgbClr val="008000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Text Box 84"/>
            <p:cNvSpPr txBox="1">
              <a:spLocks noChangeArrowheads="1"/>
            </p:cNvSpPr>
            <p:nvPr/>
          </p:nvSpPr>
          <p:spPr bwMode="auto">
            <a:xfrm>
              <a:off x="-1219" y="1751"/>
              <a:ext cx="608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并行分布环境 </a:t>
              </a:r>
              <a:endParaRPr lang="zh-CN" altLang="en-US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7641" name="组合 1647640"/>
          <p:cNvGrpSpPr/>
          <p:nvPr/>
        </p:nvGrpSpPr>
        <p:grpSpPr>
          <a:xfrm>
            <a:off x="4124325" y="3938588"/>
            <a:ext cx="912813" cy="855662"/>
            <a:chOff x="-1194" y="2315"/>
            <a:chExt cx="575" cy="539"/>
          </a:xfrm>
        </p:grpSpPr>
        <p:sp>
          <p:nvSpPr>
            <p:cNvPr id="10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个人计算环境</a:t>
              </a:r>
              <a:endParaRPr lang="zh-CN" altLang="en-US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7645" name="组合 1647644"/>
          <p:cNvGrpSpPr/>
          <p:nvPr/>
        </p:nvGrpSpPr>
        <p:grpSpPr>
          <a:xfrm>
            <a:off x="4130675" y="4878388"/>
            <a:ext cx="912813" cy="855662"/>
            <a:chOff x="-1194" y="2315"/>
            <a:chExt cx="575" cy="539"/>
          </a:xfrm>
        </p:grpSpPr>
        <p:sp>
          <p:nvSpPr>
            <p:cNvPr id="13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冯</a:t>
              </a:r>
              <a:r>
                <a:rPr lang="en-US" altLang="zh-CN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.</a:t>
              </a: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诺依曼机</a:t>
              </a:r>
              <a:endParaRPr lang="zh-CN" altLang="en-US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7649" name="组合 1647648"/>
          <p:cNvGrpSpPr/>
          <p:nvPr/>
        </p:nvGrpSpPr>
        <p:grpSpPr>
          <a:xfrm>
            <a:off x="5810250" y="1017588"/>
            <a:ext cx="852488" cy="855662"/>
            <a:chOff x="4923" y="904"/>
            <a:chExt cx="537" cy="539"/>
          </a:xfrm>
        </p:grpSpPr>
        <p:sp>
          <p:nvSpPr>
            <p:cNvPr id="1647650" name="AutoShape 39"/>
            <p:cNvSpPr/>
            <p:nvPr/>
          </p:nvSpPr>
          <p:spPr>
            <a:xfrm>
              <a:off x="4923" y="904"/>
              <a:ext cx="537" cy="539"/>
            </a:xfrm>
            <a:custGeom>
              <a:avLst/>
              <a:gdLst>
                <a:gd name="txL" fmla="*/ 3167 w 21600"/>
                <a:gd name="txT" fmla="*/ 3160 h 21600"/>
                <a:gd name="txR" fmla="*/ 18433 w 21600"/>
                <a:gd name="txB" fmla="*/ 18440 h 21600"/>
              </a:gdLst>
              <a:ahLst/>
              <a:cxnLst>
                <a:cxn ang="0">
                  <a:pos x="832" y="0"/>
                </a:cxn>
                <a:cxn ang="0">
                  <a:pos x="244" y="243"/>
                </a:cxn>
                <a:cxn ang="0">
                  <a:pos x="0" y="831"/>
                </a:cxn>
                <a:cxn ang="0">
                  <a:pos x="244" y="1418"/>
                </a:cxn>
                <a:cxn ang="0">
                  <a:pos x="832" y="1661"/>
                </a:cxn>
                <a:cxn ang="0">
                  <a:pos x="1420" y="1418"/>
                </a:cxn>
                <a:cxn ang="0">
                  <a:pos x="1664" y="831"/>
                </a:cxn>
                <a:cxn ang="0">
                  <a:pos x="1420" y="24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rgbClr val="CCCC00"/>
            </a:solidFill>
            <a:ln w="9525" cap="flat" cmpd="sng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47651" name="Oval 40"/>
            <p:cNvSpPr/>
            <p:nvPr/>
          </p:nvSpPr>
          <p:spPr>
            <a:xfrm>
              <a:off x="4968" y="949"/>
              <a:ext cx="447" cy="450"/>
            </a:xfrm>
            <a:prstGeom prst="ellipse">
              <a:avLst/>
            </a:prstGeom>
            <a:solidFill>
              <a:srgbClr val="CCCC00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Text Box 84"/>
            <p:cNvSpPr txBox="1">
              <a:spLocks noChangeArrowheads="1"/>
            </p:cNvSpPr>
            <p:nvPr/>
          </p:nvSpPr>
          <p:spPr bwMode="auto">
            <a:xfrm>
              <a:off x="4995" y="1067"/>
              <a:ext cx="394" cy="21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算法</a:t>
              </a:r>
              <a:endParaRPr lang="zh-CN" altLang="en-US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47653" name="组合 1647652"/>
          <p:cNvGrpSpPr/>
          <p:nvPr/>
        </p:nvGrpSpPr>
        <p:grpSpPr>
          <a:xfrm>
            <a:off x="6276975" y="1412875"/>
            <a:ext cx="852488" cy="855663"/>
            <a:chOff x="4555" y="685"/>
            <a:chExt cx="537" cy="539"/>
          </a:xfrm>
        </p:grpSpPr>
        <p:sp>
          <p:nvSpPr>
            <p:cNvPr id="1647654" name="AutoShape 39"/>
            <p:cNvSpPr/>
            <p:nvPr/>
          </p:nvSpPr>
          <p:spPr>
            <a:xfrm>
              <a:off x="4555" y="685"/>
              <a:ext cx="537" cy="539"/>
            </a:xfrm>
            <a:custGeom>
              <a:avLst/>
              <a:gdLst>
                <a:gd name="txL" fmla="*/ 3167 w 21600"/>
                <a:gd name="txT" fmla="*/ 3160 h 21600"/>
                <a:gd name="txR" fmla="*/ 18433 w 21600"/>
                <a:gd name="txB" fmla="*/ 18440 h 21600"/>
              </a:gdLst>
              <a:ahLst/>
              <a:cxnLst>
                <a:cxn ang="0">
                  <a:pos x="832" y="0"/>
                </a:cxn>
                <a:cxn ang="0">
                  <a:pos x="244" y="243"/>
                </a:cxn>
                <a:cxn ang="0">
                  <a:pos x="0" y="831"/>
                </a:cxn>
                <a:cxn ang="0">
                  <a:pos x="244" y="1418"/>
                </a:cxn>
                <a:cxn ang="0">
                  <a:pos x="832" y="1661"/>
                </a:cxn>
                <a:cxn ang="0">
                  <a:pos x="1420" y="1418"/>
                </a:cxn>
                <a:cxn ang="0">
                  <a:pos x="1664" y="831"/>
                </a:cxn>
                <a:cxn ang="0">
                  <a:pos x="1420" y="24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rgbClr val="CC9900"/>
            </a:solidFill>
            <a:ln w="9525" cap="flat" cmpd="sng">
              <a:solidFill>
                <a:srgbClr val="CC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CC99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47655" name="Oval 40"/>
            <p:cNvSpPr/>
            <p:nvPr/>
          </p:nvSpPr>
          <p:spPr>
            <a:xfrm>
              <a:off x="4600" y="730"/>
              <a:ext cx="447" cy="450"/>
            </a:xfrm>
            <a:prstGeom prst="ellipse">
              <a:avLst/>
            </a:prstGeom>
            <a:solidFill>
              <a:srgbClr val="CC9900"/>
            </a:solidFill>
            <a:ln w="2857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FFFF66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" name="Text Box 84"/>
            <p:cNvSpPr txBox="1">
              <a:spLocks noChangeArrowheads="1"/>
            </p:cNvSpPr>
            <p:nvPr/>
          </p:nvSpPr>
          <p:spPr bwMode="auto">
            <a:xfrm>
              <a:off x="4627" y="848"/>
              <a:ext cx="394" cy="21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系统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47657" name="组合 1647656"/>
          <p:cNvGrpSpPr/>
          <p:nvPr/>
        </p:nvGrpSpPr>
        <p:grpSpPr>
          <a:xfrm>
            <a:off x="349250" y="911225"/>
            <a:ext cx="3502025" cy="3022600"/>
            <a:chOff x="220" y="574"/>
            <a:chExt cx="2206" cy="1904"/>
          </a:xfrm>
        </p:grpSpPr>
        <p:sp>
          <p:nvSpPr>
            <p:cNvPr id="1647658" name="矩形 1647657"/>
            <p:cNvSpPr/>
            <p:nvPr/>
          </p:nvSpPr>
          <p:spPr>
            <a:xfrm rot="2442469">
              <a:off x="882" y="1717"/>
              <a:ext cx="1134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ClrTx/>
              </a:pPr>
              <a:r>
                <a:rPr lang="zh-CN" altLang="en-US" sz="1800" dirty="0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自然现象的计算的表达与推演</a:t>
              </a:r>
              <a:endParaRPr lang="zh-CN" altLang="en-US" sz="1800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647659" name="组合 1647658"/>
            <p:cNvGrpSpPr/>
            <p:nvPr/>
          </p:nvGrpSpPr>
          <p:grpSpPr>
            <a:xfrm>
              <a:off x="220" y="574"/>
              <a:ext cx="2206" cy="1904"/>
              <a:chOff x="220" y="574"/>
              <a:chExt cx="2206" cy="1904"/>
            </a:xfrm>
          </p:grpSpPr>
          <p:grpSp>
            <p:nvGrpSpPr>
              <p:cNvPr id="1647660" name="组合 1647659"/>
              <p:cNvGrpSpPr/>
              <p:nvPr/>
            </p:nvGrpSpPr>
            <p:grpSpPr>
              <a:xfrm>
                <a:off x="220" y="574"/>
                <a:ext cx="835" cy="757"/>
                <a:chOff x="220" y="574"/>
                <a:chExt cx="835" cy="757"/>
              </a:xfrm>
            </p:grpSpPr>
            <p:grpSp>
              <p:nvGrpSpPr>
                <p:cNvPr id="1647661" name="Group 38"/>
                <p:cNvGrpSpPr/>
                <p:nvPr/>
              </p:nvGrpSpPr>
              <p:grpSpPr>
                <a:xfrm>
                  <a:off x="220" y="574"/>
                  <a:ext cx="835" cy="757"/>
                  <a:chOff x="1474" y="2024"/>
                  <a:chExt cx="1661" cy="1661"/>
                </a:xfrm>
              </p:grpSpPr>
              <p:sp>
                <p:nvSpPr>
                  <p:cNvPr id="23" name="AutoShape 39"/>
                  <p:cNvSpPr>
                    <a:spLocks noChangeArrowheads="1"/>
                  </p:cNvSpPr>
                  <p:nvPr/>
                </p:nvSpPr>
                <p:spPr bwMode="gray">
                  <a:xfrm>
                    <a:off x="1471" y="2024"/>
                    <a:ext cx="1664" cy="1661"/>
                  </a:xfrm>
                  <a:custGeom>
                    <a:avLst/>
                    <a:gdLst>
                      <a:gd name="G0" fmla="+- 1914 0 0"/>
                      <a:gd name="G1" fmla="+- 21600 0 1914"/>
                      <a:gd name="G2" fmla="+- 21600 0 1914"/>
                      <a:gd name="G3" fmla="*/ G0 2929 10000"/>
                      <a:gd name="G4" fmla="+- 21600 0 G3"/>
                      <a:gd name="G5" fmla="+- 21600 0 G3"/>
                      <a:gd name="T0" fmla="*/ 10800 w 21600"/>
                      <a:gd name="T1" fmla="*/ 0 h 21600"/>
                      <a:gd name="T2" fmla="*/ 3163 w 21600"/>
                      <a:gd name="T3" fmla="*/ 3163 h 21600"/>
                      <a:gd name="T4" fmla="*/ 0 w 21600"/>
                      <a:gd name="T5" fmla="*/ 10800 h 21600"/>
                      <a:gd name="T6" fmla="*/ 3163 w 21600"/>
                      <a:gd name="T7" fmla="*/ 18437 h 21600"/>
                      <a:gd name="T8" fmla="*/ 10800 w 21600"/>
                      <a:gd name="T9" fmla="*/ 21600 h 21600"/>
                      <a:gd name="T10" fmla="*/ 18437 w 21600"/>
                      <a:gd name="T11" fmla="*/ 18437 h 21600"/>
                      <a:gd name="T12" fmla="*/ 21600 w 21600"/>
                      <a:gd name="T13" fmla="*/ 10800 h 21600"/>
                      <a:gd name="T14" fmla="*/ 18437 w 21600"/>
                      <a:gd name="T15" fmla="*/ 3163 h 21600"/>
                      <a:gd name="T16" fmla="*/ 3163 w 21600"/>
                      <a:gd name="T17" fmla="*/ 3163 h 21600"/>
                      <a:gd name="T18" fmla="*/ 18437 w 21600"/>
                      <a:gd name="T19" fmla="*/ 184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T16" t="T17" r="T18" b="T19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1914" y="10800"/>
                        </a:moveTo>
                        <a:cubicBezTo>
                          <a:pt x="1914" y="15708"/>
                          <a:pt x="5892" y="19686"/>
                          <a:pt x="10800" y="19686"/>
                        </a:cubicBezTo>
                        <a:cubicBezTo>
                          <a:pt x="15708" y="19686"/>
                          <a:pt x="19686" y="15708"/>
                          <a:pt x="19686" y="10800"/>
                        </a:cubicBezTo>
                        <a:cubicBezTo>
                          <a:pt x="19686" y="5892"/>
                          <a:pt x="15708" y="1914"/>
                          <a:pt x="10800" y="1914"/>
                        </a:cubicBezTo>
                        <a:cubicBezTo>
                          <a:pt x="5892" y="1914"/>
                          <a:pt x="1914" y="5892"/>
                          <a:pt x="1914" y="1080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 w="9525">
                    <a:noFill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647663" name="Oval 40"/>
                  <p:cNvSpPr/>
                  <p:nvPr/>
                </p:nvSpPr>
                <p:spPr>
                  <a:xfrm>
                    <a:off x="1610" y="2179"/>
                    <a:ext cx="1387" cy="1387"/>
                  </a:xfrm>
                  <a:prstGeom prst="ellipse">
                    <a:avLst/>
                  </a:prstGeom>
                  <a:solidFill>
                    <a:srgbClr val="00CCFF"/>
                  </a:solidFill>
                  <a:ln w="28575" cap="flat" cmpd="sng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pPr algn="ctr"/>
                    <a:endParaRPr lang="zh-CN" altLang="en-US" sz="1800" b="0" dirty="0">
                      <a:solidFill>
                        <a:srgbClr val="000000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24" name="Text Box 84"/>
                <p:cNvSpPr txBox="1">
                  <a:spLocks noChangeArrowheads="1"/>
                </p:cNvSpPr>
                <p:nvPr/>
              </p:nvSpPr>
              <p:spPr bwMode="auto">
                <a:xfrm>
                  <a:off x="300" y="769"/>
                  <a:ext cx="675" cy="3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p>
                  <a:pPr>
                    <a:buClrTx/>
                  </a:pPr>
                  <a:r>
                    <a:rPr lang="zh-CN" altLang="zh-CN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社会/自然的计算化</a:t>
                  </a:r>
                  <a:endParaRPr lang="zh-CN" altLang="zh-CN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647665" name="任意多边形 1647664"/>
              <p:cNvSpPr/>
              <p:nvPr/>
            </p:nvSpPr>
            <p:spPr>
              <a:xfrm>
                <a:off x="947" y="1213"/>
                <a:ext cx="1162" cy="992"/>
              </a:xfrm>
              <a:custGeom>
                <a:avLst/>
                <a:gdLst/>
                <a:ahLst/>
                <a:cxnLst/>
                <a:pathLst>
                  <a:path w="1303" h="1114">
                    <a:moveTo>
                      <a:pt x="0" y="0"/>
                    </a:moveTo>
                    <a:cubicBezTo>
                      <a:pt x="541" y="464"/>
                      <a:pt x="1083" y="928"/>
                      <a:pt x="1303" y="1114"/>
                    </a:cubicBezTo>
                  </a:path>
                </a:pathLst>
              </a:custGeom>
              <a:noFill/>
              <a:ln w="76200" cap="flat" cmpd="sng">
                <a:solidFill>
                  <a:srgbClr val="CC33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647666" name="组合 1647665"/>
              <p:cNvGrpSpPr/>
              <p:nvPr/>
            </p:nvGrpSpPr>
            <p:grpSpPr>
              <a:xfrm>
                <a:off x="1927" y="2160"/>
                <a:ext cx="499" cy="318"/>
                <a:chOff x="657" y="300"/>
                <a:chExt cx="499" cy="318"/>
              </a:xfrm>
            </p:grpSpPr>
            <p:sp>
              <p:nvSpPr>
                <p:cNvPr id="1647667" name="椭圆 1647666"/>
                <p:cNvSpPr/>
                <p:nvPr/>
              </p:nvSpPr>
              <p:spPr>
                <a:xfrm>
                  <a:off x="657" y="300"/>
                  <a:ext cx="499" cy="318"/>
                </a:xfrm>
                <a:prstGeom prst="ellipse">
                  <a:avLst/>
                </a:prstGeom>
                <a:solidFill>
                  <a:srgbClr val="CC0000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5" name="Text Box 84"/>
                <p:cNvSpPr txBox="1">
                  <a:spLocks noChangeArrowheads="1"/>
                </p:cNvSpPr>
                <p:nvPr/>
              </p:nvSpPr>
              <p:spPr bwMode="auto">
                <a:xfrm>
                  <a:off x="703" y="346"/>
                  <a:ext cx="409" cy="2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p>
                  <a:pPr algn="ctr">
                    <a:buClrTx/>
                  </a:pPr>
                  <a:r>
                    <a:rPr lang="zh-CN" altLang="en-US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抽象</a:t>
                  </a:r>
                  <a:endParaRPr lang="zh-CN" altLang="en-US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1647669" name="组合 1647668"/>
          <p:cNvGrpSpPr/>
          <p:nvPr/>
        </p:nvGrpSpPr>
        <p:grpSpPr>
          <a:xfrm>
            <a:off x="5148263" y="911225"/>
            <a:ext cx="3654425" cy="3022600"/>
            <a:chOff x="3243" y="574"/>
            <a:chExt cx="2302" cy="1904"/>
          </a:xfrm>
        </p:grpSpPr>
        <p:sp>
          <p:nvSpPr>
            <p:cNvPr id="1647670" name="矩形 1647669"/>
            <p:cNvSpPr/>
            <p:nvPr/>
          </p:nvSpPr>
          <p:spPr>
            <a:xfrm rot="-2443206">
              <a:off x="3589" y="1711"/>
              <a:ext cx="1514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ClrTx/>
              </a:pPr>
              <a:r>
                <a:rPr lang="zh-CN" altLang="en-US" sz="1800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用社会</a:t>
              </a:r>
              <a:r>
                <a:rPr lang="en-US" altLang="zh-CN" sz="180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/</a:t>
              </a:r>
              <a:r>
                <a:rPr lang="zh-CN" altLang="en-US" sz="1800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自然所接受的形式体现计算及结果</a:t>
              </a:r>
              <a:endParaRPr lang="zh-CN" altLang="en-US" sz="18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647671" name="组合 1647670"/>
            <p:cNvGrpSpPr/>
            <p:nvPr/>
          </p:nvGrpSpPr>
          <p:grpSpPr>
            <a:xfrm>
              <a:off x="3243" y="574"/>
              <a:ext cx="2302" cy="1904"/>
              <a:chOff x="3243" y="574"/>
              <a:chExt cx="2302" cy="1904"/>
            </a:xfrm>
          </p:grpSpPr>
          <p:grpSp>
            <p:nvGrpSpPr>
              <p:cNvPr id="1647672" name="组合 1647671"/>
              <p:cNvGrpSpPr/>
              <p:nvPr/>
            </p:nvGrpSpPr>
            <p:grpSpPr>
              <a:xfrm>
                <a:off x="4710" y="574"/>
                <a:ext cx="835" cy="757"/>
                <a:chOff x="4710" y="574"/>
                <a:chExt cx="835" cy="757"/>
              </a:xfrm>
            </p:grpSpPr>
            <p:grpSp>
              <p:nvGrpSpPr>
                <p:cNvPr id="1647673" name="Group 38"/>
                <p:cNvGrpSpPr/>
                <p:nvPr/>
              </p:nvGrpSpPr>
              <p:grpSpPr>
                <a:xfrm>
                  <a:off x="4710" y="574"/>
                  <a:ext cx="835" cy="757"/>
                  <a:chOff x="1474" y="2024"/>
                  <a:chExt cx="1661" cy="1661"/>
                </a:xfrm>
              </p:grpSpPr>
              <p:sp>
                <p:nvSpPr>
                  <p:cNvPr id="1647674" name="AutoShape 39"/>
                  <p:cNvSpPr/>
                  <p:nvPr/>
                </p:nvSpPr>
                <p:spPr>
                  <a:xfrm>
                    <a:off x="1471" y="2024"/>
                    <a:ext cx="1664" cy="1661"/>
                  </a:xfrm>
                  <a:custGeom>
                    <a:avLst/>
                    <a:gdLst>
                      <a:gd name="txL" fmla="*/ 3167 w 21600"/>
                      <a:gd name="txT" fmla="*/ 3160 h 21600"/>
                      <a:gd name="txR" fmla="*/ 18433 w 21600"/>
                      <a:gd name="txB" fmla="*/ 18440 h 21600"/>
                    </a:gdLst>
                    <a:ahLst/>
                    <a:cxnLst>
                      <a:cxn ang="0">
                        <a:pos x="832" y="0"/>
                      </a:cxn>
                      <a:cxn ang="0">
                        <a:pos x="244" y="243"/>
                      </a:cxn>
                      <a:cxn ang="0">
                        <a:pos x="0" y="831"/>
                      </a:cxn>
                      <a:cxn ang="0">
                        <a:pos x="244" y="1418"/>
                      </a:cxn>
                      <a:cxn ang="0">
                        <a:pos x="832" y="1661"/>
                      </a:cxn>
                      <a:cxn ang="0">
                        <a:pos x="1420" y="1418"/>
                      </a:cxn>
                      <a:cxn ang="0">
                        <a:pos x="1664" y="831"/>
                      </a:cxn>
                      <a:cxn ang="0">
                        <a:pos x="1420" y="243"/>
                      </a:cxn>
                    </a:cxnLst>
                    <a:rect l="txL" t="txT" r="txR" b="txB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1914" y="10800"/>
                        </a:moveTo>
                        <a:cubicBezTo>
                          <a:pt x="1914" y="15708"/>
                          <a:pt x="5892" y="19686"/>
                          <a:pt x="10800" y="19686"/>
                        </a:cubicBezTo>
                        <a:cubicBezTo>
                          <a:pt x="15708" y="19686"/>
                          <a:pt x="19686" y="15708"/>
                          <a:pt x="19686" y="10800"/>
                        </a:cubicBezTo>
                        <a:cubicBezTo>
                          <a:pt x="19686" y="5892"/>
                          <a:pt x="15708" y="1914"/>
                          <a:pt x="10800" y="1914"/>
                        </a:cubicBezTo>
                        <a:cubicBezTo>
                          <a:pt x="5892" y="1914"/>
                          <a:pt x="1914" y="5892"/>
                          <a:pt x="1914" y="1080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pPr algn="ctr"/>
                    <a:endParaRPr lang="zh-CN" altLang="en-US" sz="1800" b="0" dirty="0">
                      <a:solidFill>
                        <a:srgbClr val="000000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7675" name="Oval 40"/>
                  <p:cNvSpPr/>
                  <p:nvPr/>
                </p:nvSpPr>
                <p:spPr>
                  <a:xfrm>
                    <a:off x="1610" y="2179"/>
                    <a:ext cx="1387" cy="1387"/>
                  </a:xfrm>
                  <a:prstGeom prst="ellipse">
                    <a:avLst/>
                  </a:prstGeom>
                  <a:solidFill>
                    <a:srgbClr val="00CCFF"/>
                  </a:solidFill>
                  <a:ln w="28575" cap="flat" cmpd="sng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pPr algn="ctr"/>
                    <a:endParaRPr lang="zh-CN" altLang="en-US" sz="1800" b="0" dirty="0">
                      <a:solidFill>
                        <a:srgbClr val="000000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26" name="Text Box 84"/>
                <p:cNvSpPr txBox="1">
                  <a:spLocks noChangeArrowheads="1"/>
                </p:cNvSpPr>
                <p:nvPr/>
              </p:nvSpPr>
              <p:spPr bwMode="auto">
                <a:xfrm>
                  <a:off x="4790" y="769"/>
                  <a:ext cx="693" cy="3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p>
                  <a:pPr>
                    <a:buClrTx/>
                  </a:pPr>
                  <a:r>
                    <a:rPr lang="zh-CN" altLang="zh-CN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计算</a:t>
                  </a:r>
                  <a:r>
                    <a:rPr lang="en-US" altLang="zh-CN">
                      <a:latin typeface="Arial" panose="020B0604020202020204" pitchFamily="34" charset="0"/>
                      <a:ea typeface="宋体" panose="02010600030101010101" pitchFamily="2" charset="-122"/>
                    </a:rPr>
                    <a:t>/</a:t>
                  </a:r>
                  <a:r>
                    <a: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求解</a:t>
                  </a:r>
                  <a:r>
                    <a:rPr lang="zh-CN" altLang="zh-CN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的自然化</a:t>
                  </a:r>
                  <a:endParaRPr lang="zh-CN" altLang="zh-CN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647677" name="任意多边形 1647676"/>
              <p:cNvSpPr/>
              <p:nvPr/>
            </p:nvSpPr>
            <p:spPr>
              <a:xfrm flipH="1">
                <a:off x="3678" y="1188"/>
                <a:ext cx="1164" cy="1017"/>
              </a:xfrm>
              <a:custGeom>
                <a:avLst/>
                <a:gdLst/>
                <a:ahLst/>
                <a:cxnLst/>
                <a:pathLst>
                  <a:path w="1303" h="1114">
                    <a:moveTo>
                      <a:pt x="0" y="0"/>
                    </a:moveTo>
                    <a:cubicBezTo>
                      <a:pt x="541" y="464"/>
                      <a:pt x="1083" y="928"/>
                      <a:pt x="1303" y="1114"/>
                    </a:cubicBez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headEnd type="triangl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647678" name="组合 1647677"/>
              <p:cNvGrpSpPr/>
              <p:nvPr/>
            </p:nvGrpSpPr>
            <p:grpSpPr>
              <a:xfrm>
                <a:off x="3243" y="2160"/>
                <a:ext cx="518" cy="318"/>
                <a:chOff x="984" y="536"/>
                <a:chExt cx="518" cy="318"/>
              </a:xfrm>
            </p:grpSpPr>
            <p:sp>
              <p:nvSpPr>
                <p:cNvPr id="1647679" name="椭圆 1647678"/>
                <p:cNvSpPr/>
                <p:nvPr/>
              </p:nvSpPr>
              <p:spPr>
                <a:xfrm>
                  <a:off x="984" y="536"/>
                  <a:ext cx="499" cy="318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7" name="Text Box 84"/>
                <p:cNvSpPr txBox="1">
                  <a:spLocks noChangeArrowheads="1"/>
                </p:cNvSpPr>
                <p:nvPr/>
              </p:nvSpPr>
              <p:spPr bwMode="auto">
                <a:xfrm>
                  <a:off x="984" y="581"/>
                  <a:ext cx="518" cy="2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p>
                  <a:pPr algn="ctr">
                    <a:buClrTx/>
                  </a:pPr>
                  <a:r>
                    <a:rPr lang="zh-CN" altLang="en-US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自动化</a:t>
                  </a:r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1647681" name="组合 1647680"/>
          <p:cNvGrpSpPr/>
          <p:nvPr/>
        </p:nvGrpSpPr>
        <p:grpSpPr>
          <a:xfrm>
            <a:off x="223838" y="1468438"/>
            <a:ext cx="8839200" cy="3492500"/>
            <a:chOff x="141" y="925"/>
            <a:chExt cx="5568" cy="2200"/>
          </a:xfrm>
        </p:grpSpPr>
        <p:sp>
          <p:nvSpPr>
            <p:cNvPr id="1647682" name="文本框 1647681"/>
            <p:cNvSpPr txBox="1"/>
            <p:nvPr/>
          </p:nvSpPr>
          <p:spPr>
            <a:xfrm>
              <a:off x="2034" y="925"/>
              <a:ext cx="675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量子计算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/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光子计算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7683" name="文本框 1647682"/>
            <p:cNvSpPr txBox="1"/>
            <p:nvPr/>
          </p:nvSpPr>
          <p:spPr>
            <a:xfrm>
              <a:off x="3142" y="1147"/>
              <a:ext cx="62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移动计算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7684" name="文本框 1647683"/>
            <p:cNvSpPr txBox="1"/>
            <p:nvPr/>
          </p:nvSpPr>
          <p:spPr>
            <a:xfrm>
              <a:off x="1027" y="1117"/>
              <a:ext cx="756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生物计算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计算生物学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7685" name="文本框 1647684"/>
            <p:cNvSpPr txBox="1"/>
            <p:nvPr/>
          </p:nvSpPr>
          <p:spPr>
            <a:xfrm>
              <a:off x="142" y="1779"/>
              <a:ext cx="756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计算物理学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计算化学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7686" name="文本框 1647685"/>
            <p:cNvSpPr txBox="1"/>
            <p:nvPr/>
          </p:nvSpPr>
          <p:spPr>
            <a:xfrm>
              <a:off x="141" y="2338"/>
              <a:ext cx="756" cy="5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计算经济学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计算统计学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计算金融学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7687" name="文本框 1647686"/>
            <p:cNvSpPr txBox="1"/>
            <p:nvPr/>
          </p:nvSpPr>
          <p:spPr>
            <a:xfrm>
              <a:off x="4944" y="1663"/>
              <a:ext cx="756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企业计算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计算工程学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7688" name="文本框 1647687"/>
            <p:cNvSpPr txBox="1"/>
            <p:nvPr/>
          </p:nvSpPr>
          <p:spPr>
            <a:xfrm>
              <a:off x="4941" y="2135"/>
              <a:ext cx="628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服务计算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云计算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7689" name="文本框 1647688"/>
            <p:cNvSpPr txBox="1"/>
            <p:nvPr/>
          </p:nvSpPr>
          <p:spPr>
            <a:xfrm>
              <a:off x="4953" y="2605"/>
              <a:ext cx="756" cy="5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社会计算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计算广告学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媒体计算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7690" name="文本框 1647689"/>
            <p:cNvSpPr txBox="1"/>
            <p:nvPr/>
          </p:nvSpPr>
          <p:spPr>
            <a:xfrm>
              <a:off x="3117" y="1566"/>
              <a:ext cx="62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纳米计算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7691" name="文本框 1647690"/>
            <p:cNvSpPr txBox="1"/>
            <p:nvPr/>
          </p:nvSpPr>
          <p:spPr>
            <a:xfrm>
              <a:off x="3515" y="1344"/>
              <a:ext cx="62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智能计算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7692" name="文本框 1647691"/>
            <p:cNvSpPr txBox="1"/>
            <p:nvPr/>
          </p:nvSpPr>
          <p:spPr>
            <a:xfrm>
              <a:off x="1555" y="1421"/>
              <a:ext cx="756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计算语言学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7693" name="文本框 1647692"/>
            <p:cNvSpPr txBox="1"/>
            <p:nvPr/>
          </p:nvSpPr>
          <p:spPr>
            <a:xfrm>
              <a:off x="3718" y="1518"/>
              <a:ext cx="62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神经计算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47694" name="Text Box 16"/>
          <p:cNvSpPr txBox="1"/>
          <p:nvPr/>
        </p:nvSpPr>
        <p:spPr>
          <a:xfrm>
            <a:off x="134303" y="125095"/>
            <a:ext cx="385191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(4)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计算与社会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自然如何融合的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7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7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47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47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48642" name="图片 1648641" descr="TreePi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881063"/>
            <a:ext cx="8628063" cy="5837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8643" name="图片 1648642" descr="20121226双线式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860550"/>
            <a:ext cx="8293100" cy="42799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48644" name="组合 1648643"/>
          <p:cNvGrpSpPr/>
          <p:nvPr/>
        </p:nvGrpSpPr>
        <p:grpSpPr>
          <a:xfrm>
            <a:off x="5267325" y="5922963"/>
            <a:ext cx="912813" cy="855662"/>
            <a:chOff x="2381" y="2976"/>
            <a:chExt cx="1065" cy="965"/>
          </a:xfrm>
        </p:grpSpPr>
        <p:sp>
          <p:nvSpPr>
            <p:cNvPr id="20" name="AutoShape 39"/>
            <p:cNvSpPr>
              <a:spLocks noChangeArrowheads="1"/>
            </p:cNvSpPr>
            <p:nvPr/>
          </p:nvSpPr>
          <p:spPr bwMode="gray">
            <a:xfrm>
              <a:off x="2381" y="2976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Oval 40"/>
            <p:cNvSpPr>
              <a:spLocks noChangeArrowheads="1"/>
            </p:cNvSpPr>
            <p:nvPr/>
          </p:nvSpPr>
          <p:spPr bwMode="gray">
            <a:xfrm>
              <a:off x="2469" y="3056"/>
              <a:ext cx="889" cy="806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Text Box 84"/>
            <p:cNvSpPr txBox="1">
              <a:spLocks noChangeArrowheads="1"/>
            </p:cNvSpPr>
            <p:nvPr/>
          </p:nvSpPr>
          <p:spPr bwMode="auto">
            <a:xfrm>
              <a:off x="2472" y="3261"/>
              <a:ext cx="881" cy="44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0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递归</a:t>
              </a:r>
              <a:endParaRPr lang="zh-CN" altLang="en-US" sz="20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8648" name="组合 1648647"/>
          <p:cNvGrpSpPr/>
          <p:nvPr/>
        </p:nvGrpSpPr>
        <p:grpSpPr>
          <a:xfrm>
            <a:off x="4160838" y="5922963"/>
            <a:ext cx="912812" cy="855662"/>
            <a:chOff x="2536" y="3486"/>
            <a:chExt cx="575" cy="539"/>
          </a:xfrm>
        </p:grpSpPr>
        <p:sp>
          <p:nvSpPr>
            <p:cNvPr id="14" name="AutoShape 39"/>
            <p:cNvSpPr>
              <a:spLocks noChangeArrowheads="1"/>
            </p:cNvSpPr>
            <p:nvPr/>
          </p:nvSpPr>
          <p:spPr bwMode="gray">
            <a:xfrm>
              <a:off x="2536" y="3486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Oval 40"/>
            <p:cNvSpPr>
              <a:spLocks noChangeArrowheads="1"/>
            </p:cNvSpPr>
            <p:nvPr/>
          </p:nvSpPr>
          <p:spPr bwMode="gray">
            <a:xfrm>
              <a:off x="2584" y="3530"/>
              <a:ext cx="480" cy="451"/>
            </a:xfrm>
            <a:prstGeom prst="ellipse">
              <a:avLst/>
            </a:prstGeom>
            <a:solidFill>
              <a:srgbClr val="008000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" name="Text Box 84"/>
            <p:cNvSpPr txBox="1">
              <a:spLocks noChangeArrowheads="1"/>
            </p:cNvSpPr>
            <p:nvPr/>
          </p:nvSpPr>
          <p:spPr bwMode="auto">
            <a:xfrm>
              <a:off x="2584" y="3630"/>
              <a:ext cx="47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0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程序</a:t>
              </a:r>
              <a:endParaRPr lang="zh-CN" altLang="en-US" sz="20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8652" name="组合 1648651"/>
          <p:cNvGrpSpPr/>
          <p:nvPr/>
        </p:nvGrpSpPr>
        <p:grpSpPr>
          <a:xfrm>
            <a:off x="3073400" y="5922963"/>
            <a:ext cx="912813" cy="855662"/>
            <a:chOff x="2380" y="1784"/>
            <a:chExt cx="1065" cy="965"/>
          </a:xfrm>
        </p:grpSpPr>
        <p:sp>
          <p:nvSpPr>
            <p:cNvPr id="3" name="AutoShape 39"/>
            <p:cNvSpPr>
              <a:spLocks noChangeArrowheads="1"/>
            </p:cNvSpPr>
            <p:nvPr/>
          </p:nvSpPr>
          <p:spPr bwMode="gray">
            <a:xfrm>
              <a:off x="2380" y="1784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8654" name="Oval 40"/>
            <p:cNvSpPr/>
            <p:nvPr/>
          </p:nvSpPr>
          <p:spPr>
            <a:xfrm>
              <a:off x="2468" y="1864"/>
              <a:ext cx="889" cy="806"/>
            </a:xfrm>
            <a:prstGeom prst="ellipse">
              <a:avLst/>
            </a:prstGeom>
            <a:solidFill>
              <a:srgbClr val="666699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" name="Text Box 84"/>
            <p:cNvSpPr txBox="1">
              <a:spLocks noChangeArrowheads="1"/>
            </p:cNvSpPr>
            <p:nvPr/>
          </p:nvSpPr>
          <p:spPr bwMode="auto">
            <a:xfrm>
              <a:off x="2471" y="2076"/>
              <a:ext cx="883" cy="41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en-US" altLang="zh-CN" sz="1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0</a:t>
              </a:r>
              <a:r>
                <a:rPr lang="zh-CN" altLang="en-US" sz="1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和</a:t>
              </a:r>
              <a:r>
                <a:rPr lang="en-US" altLang="zh-CN" sz="1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1</a:t>
              </a:r>
              <a:endParaRPr lang="en-US" altLang="zh-CN" sz="18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648656" name="直接连接符 1648655"/>
          <p:cNvSpPr/>
          <p:nvPr/>
        </p:nvSpPr>
        <p:spPr>
          <a:xfrm>
            <a:off x="558800" y="5349875"/>
            <a:ext cx="798195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648657" name="组合 1648656"/>
          <p:cNvGrpSpPr/>
          <p:nvPr/>
        </p:nvGrpSpPr>
        <p:grpSpPr>
          <a:xfrm>
            <a:off x="4159250" y="1938338"/>
            <a:ext cx="912813" cy="855662"/>
            <a:chOff x="-1172" y="1055"/>
            <a:chExt cx="575" cy="539"/>
          </a:xfrm>
        </p:grpSpPr>
        <p:sp>
          <p:nvSpPr>
            <p:cNvPr id="5" name="AutoShape 39"/>
            <p:cNvSpPr>
              <a:spLocks noChangeArrowheads="1"/>
            </p:cNvSpPr>
            <p:nvPr/>
          </p:nvSpPr>
          <p:spPr bwMode="gray">
            <a:xfrm>
              <a:off x="-1172" y="105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8659" name="Oval 40"/>
            <p:cNvSpPr/>
            <p:nvPr/>
          </p:nvSpPr>
          <p:spPr>
            <a:xfrm>
              <a:off x="-1124" y="1099"/>
              <a:ext cx="479" cy="450"/>
            </a:xfrm>
            <a:prstGeom prst="ellipse">
              <a:avLst/>
            </a:prstGeom>
            <a:solidFill>
              <a:srgbClr val="666699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" name="Text Box 84"/>
            <p:cNvSpPr txBox="1">
              <a:spLocks noChangeArrowheads="1"/>
            </p:cNvSpPr>
            <p:nvPr/>
          </p:nvSpPr>
          <p:spPr bwMode="auto">
            <a:xfrm>
              <a:off x="-1135" y="1141"/>
              <a:ext cx="525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云计算环境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48661" name="组合 1648660"/>
          <p:cNvGrpSpPr/>
          <p:nvPr/>
        </p:nvGrpSpPr>
        <p:grpSpPr>
          <a:xfrm>
            <a:off x="4122738" y="2928938"/>
            <a:ext cx="965200" cy="855662"/>
            <a:chOff x="-1219" y="1679"/>
            <a:chExt cx="608" cy="539"/>
          </a:xfrm>
        </p:grpSpPr>
        <p:sp>
          <p:nvSpPr>
            <p:cNvPr id="7" name="AutoShape 39"/>
            <p:cNvSpPr>
              <a:spLocks noChangeArrowheads="1"/>
            </p:cNvSpPr>
            <p:nvPr/>
          </p:nvSpPr>
          <p:spPr bwMode="gray">
            <a:xfrm>
              <a:off x="-1195" y="1679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Oval 40"/>
            <p:cNvSpPr>
              <a:spLocks noChangeArrowheads="1"/>
            </p:cNvSpPr>
            <p:nvPr/>
          </p:nvSpPr>
          <p:spPr bwMode="gray">
            <a:xfrm>
              <a:off x="-1147" y="1723"/>
              <a:ext cx="480" cy="451"/>
            </a:xfrm>
            <a:prstGeom prst="ellipse">
              <a:avLst/>
            </a:prstGeom>
            <a:solidFill>
              <a:srgbClr val="008000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Text Box 84"/>
            <p:cNvSpPr txBox="1">
              <a:spLocks noChangeArrowheads="1"/>
            </p:cNvSpPr>
            <p:nvPr/>
          </p:nvSpPr>
          <p:spPr bwMode="auto">
            <a:xfrm>
              <a:off x="-1219" y="1751"/>
              <a:ext cx="608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并行分布环境 </a:t>
              </a:r>
              <a:endParaRPr lang="zh-CN" altLang="en-US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8665" name="组合 1648664"/>
          <p:cNvGrpSpPr/>
          <p:nvPr/>
        </p:nvGrpSpPr>
        <p:grpSpPr>
          <a:xfrm>
            <a:off x="4124325" y="3938588"/>
            <a:ext cx="912813" cy="855662"/>
            <a:chOff x="-1194" y="2315"/>
            <a:chExt cx="575" cy="539"/>
          </a:xfrm>
        </p:grpSpPr>
        <p:sp>
          <p:nvSpPr>
            <p:cNvPr id="10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个人计算环境</a:t>
              </a:r>
              <a:endParaRPr lang="zh-CN" altLang="en-US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8669" name="组合 1648668"/>
          <p:cNvGrpSpPr/>
          <p:nvPr/>
        </p:nvGrpSpPr>
        <p:grpSpPr>
          <a:xfrm>
            <a:off x="4130675" y="4878388"/>
            <a:ext cx="912813" cy="855662"/>
            <a:chOff x="-1194" y="2315"/>
            <a:chExt cx="575" cy="539"/>
          </a:xfrm>
        </p:grpSpPr>
        <p:sp>
          <p:nvSpPr>
            <p:cNvPr id="13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冯</a:t>
              </a:r>
              <a:r>
                <a:rPr lang="en-US" altLang="zh-CN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.</a:t>
              </a: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诺依曼机</a:t>
              </a:r>
              <a:endParaRPr lang="zh-CN" altLang="en-US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8673" name="组合 1648672"/>
          <p:cNvGrpSpPr/>
          <p:nvPr/>
        </p:nvGrpSpPr>
        <p:grpSpPr>
          <a:xfrm>
            <a:off x="5810250" y="1017588"/>
            <a:ext cx="852488" cy="855662"/>
            <a:chOff x="4923" y="904"/>
            <a:chExt cx="537" cy="539"/>
          </a:xfrm>
        </p:grpSpPr>
        <p:sp>
          <p:nvSpPr>
            <p:cNvPr id="1648674" name="AutoShape 39"/>
            <p:cNvSpPr/>
            <p:nvPr/>
          </p:nvSpPr>
          <p:spPr>
            <a:xfrm>
              <a:off x="4923" y="904"/>
              <a:ext cx="537" cy="539"/>
            </a:xfrm>
            <a:custGeom>
              <a:avLst/>
              <a:gdLst>
                <a:gd name="txL" fmla="*/ 3167 w 21600"/>
                <a:gd name="txT" fmla="*/ 3160 h 21600"/>
                <a:gd name="txR" fmla="*/ 18433 w 21600"/>
                <a:gd name="txB" fmla="*/ 18440 h 21600"/>
              </a:gdLst>
              <a:ahLst/>
              <a:cxnLst>
                <a:cxn ang="0">
                  <a:pos x="832" y="0"/>
                </a:cxn>
                <a:cxn ang="0">
                  <a:pos x="244" y="243"/>
                </a:cxn>
                <a:cxn ang="0">
                  <a:pos x="0" y="831"/>
                </a:cxn>
                <a:cxn ang="0">
                  <a:pos x="244" y="1418"/>
                </a:cxn>
                <a:cxn ang="0">
                  <a:pos x="832" y="1661"/>
                </a:cxn>
                <a:cxn ang="0">
                  <a:pos x="1420" y="1418"/>
                </a:cxn>
                <a:cxn ang="0">
                  <a:pos x="1664" y="831"/>
                </a:cxn>
                <a:cxn ang="0">
                  <a:pos x="1420" y="24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rgbClr val="CCCC00"/>
            </a:solidFill>
            <a:ln w="9525" cap="flat" cmpd="sng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48675" name="Oval 40"/>
            <p:cNvSpPr/>
            <p:nvPr/>
          </p:nvSpPr>
          <p:spPr>
            <a:xfrm>
              <a:off x="4968" y="949"/>
              <a:ext cx="447" cy="450"/>
            </a:xfrm>
            <a:prstGeom prst="ellipse">
              <a:avLst/>
            </a:prstGeom>
            <a:solidFill>
              <a:srgbClr val="CCCC00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Text Box 84"/>
            <p:cNvSpPr txBox="1">
              <a:spLocks noChangeArrowheads="1"/>
            </p:cNvSpPr>
            <p:nvPr/>
          </p:nvSpPr>
          <p:spPr bwMode="auto">
            <a:xfrm>
              <a:off x="4995" y="1067"/>
              <a:ext cx="394" cy="21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算法</a:t>
              </a:r>
              <a:endParaRPr lang="zh-CN" altLang="en-US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48677" name="组合 1648676"/>
          <p:cNvGrpSpPr/>
          <p:nvPr/>
        </p:nvGrpSpPr>
        <p:grpSpPr>
          <a:xfrm>
            <a:off x="6276975" y="1412875"/>
            <a:ext cx="852488" cy="855663"/>
            <a:chOff x="4555" y="685"/>
            <a:chExt cx="537" cy="539"/>
          </a:xfrm>
        </p:grpSpPr>
        <p:sp>
          <p:nvSpPr>
            <p:cNvPr id="1648678" name="AutoShape 39"/>
            <p:cNvSpPr/>
            <p:nvPr/>
          </p:nvSpPr>
          <p:spPr>
            <a:xfrm>
              <a:off x="4555" y="685"/>
              <a:ext cx="537" cy="539"/>
            </a:xfrm>
            <a:custGeom>
              <a:avLst/>
              <a:gdLst>
                <a:gd name="txL" fmla="*/ 3167 w 21600"/>
                <a:gd name="txT" fmla="*/ 3160 h 21600"/>
                <a:gd name="txR" fmla="*/ 18433 w 21600"/>
                <a:gd name="txB" fmla="*/ 18440 h 21600"/>
              </a:gdLst>
              <a:ahLst/>
              <a:cxnLst>
                <a:cxn ang="0">
                  <a:pos x="832" y="0"/>
                </a:cxn>
                <a:cxn ang="0">
                  <a:pos x="244" y="243"/>
                </a:cxn>
                <a:cxn ang="0">
                  <a:pos x="0" y="831"/>
                </a:cxn>
                <a:cxn ang="0">
                  <a:pos x="244" y="1418"/>
                </a:cxn>
                <a:cxn ang="0">
                  <a:pos x="832" y="1661"/>
                </a:cxn>
                <a:cxn ang="0">
                  <a:pos x="1420" y="1418"/>
                </a:cxn>
                <a:cxn ang="0">
                  <a:pos x="1664" y="831"/>
                </a:cxn>
                <a:cxn ang="0">
                  <a:pos x="1420" y="24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rgbClr val="CC9900"/>
            </a:solidFill>
            <a:ln w="9525" cap="flat" cmpd="sng">
              <a:solidFill>
                <a:srgbClr val="CC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CC99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48679" name="Oval 40"/>
            <p:cNvSpPr/>
            <p:nvPr/>
          </p:nvSpPr>
          <p:spPr>
            <a:xfrm>
              <a:off x="4600" y="730"/>
              <a:ext cx="447" cy="450"/>
            </a:xfrm>
            <a:prstGeom prst="ellipse">
              <a:avLst/>
            </a:prstGeom>
            <a:solidFill>
              <a:srgbClr val="CC9900"/>
            </a:solidFill>
            <a:ln w="2857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FFFF66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" name="Text Box 84"/>
            <p:cNvSpPr txBox="1">
              <a:spLocks noChangeArrowheads="1"/>
            </p:cNvSpPr>
            <p:nvPr/>
          </p:nvSpPr>
          <p:spPr bwMode="auto">
            <a:xfrm>
              <a:off x="4627" y="848"/>
              <a:ext cx="394" cy="21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系统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48681" name="组合 1648680"/>
          <p:cNvGrpSpPr/>
          <p:nvPr/>
        </p:nvGrpSpPr>
        <p:grpSpPr>
          <a:xfrm>
            <a:off x="223838" y="1468438"/>
            <a:ext cx="8839200" cy="3492500"/>
            <a:chOff x="141" y="925"/>
            <a:chExt cx="5568" cy="2200"/>
          </a:xfrm>
        </p:grpSpPr>
        <p:sp>
          <p:nvSpPr>
            <p:cNvPr id="1648682" name="文本框 1648681"/>
            <p:cNvSpPr txBox="1"/>
            <p:nvPr/>
          </p:nvSpPr>
          <p:spPr>
            <a:xfrm>
              <a:off x="2034" y="925"/>
              <a:ext cx="675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量子计算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/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光子计算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8683" name="文本框 1648682"/>
            <p:cNvSpPr txBox="1"/>
            <p:nvPr/>
          </p:nvSpPr>
          <p:spPr>
            <a:xfrm>
              <a:off x="3142" y="1147"/>
              <a:ext cx="62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移动计算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8684" name="文本框 1648683"/>
            <p:cNvSpPr txBox="1"/>
            <p:nvPr/>
          </p:nvSpPr>
          <p:spPr>
            <a:xfrm>
              <a:off x="1027" y="1117"/>
              <a:ext cx="756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生物计算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计算生物学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8685" name="文本框 1648684"/>
            <p:cNvSpPr txBox="1"/>
            <p:nvPr/>
          </p:nvSpPr>
          <p:spPr>
            <a:xfrm>
              <a:off x="142" y="1779"/>
              <a:ext cx="756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计算物理学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计算化学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8686" name="文本框 1648685"/>
            <p:cNvSpPr txBox="1"/>
            <p:nvPr/>
          </p:nvSpPr>
          <p:spPr>
            <a:xfrm>
              <a:off x="141" y="2338"/>
              <a:ext cx="756" cy="5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计算经济学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计算统计学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计算金融学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8687" name="文本框 1648686"/>
            <p:cNvSpPr txBox="1"/>
            <p:nvPr/>
          </p:nvSpPr>
          <p:spPr>
            <a:xfrm>
              <a:off x="4944" y="1663"/>
              <a:ext cx="756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企业计算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计算工程学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8688" name="文本框 1648687"/>
            <p:cNvSpPr txBox="1"/>
            <p:nvPr/>
          </p:nvSpPr>
          <p:spPr>
            <a:xfrm>
              <a:off x="4941" y="2135"/>
              <a:ext cx="628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服务计算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云计算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8689" name="文本框 1648688"/>
            <p:cNvSpPr txBox="1"/>
            <p:nvPr/>
          </p:nvSpPr>
          <p:spPr>
            <a:xfrm>
              <a:off x="4953" y="2605"/>
              <a:ext cx="756" cy="5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社会计算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计算广告学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媒体计算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8690" name="文本框 1648689"/>
            <p:cNvSpPr txBox="1"/>
            <p:nvPr/>
          </p:nvSpPr>
          <p:spPr>
            <a:xfrm>
              <a:off x="3117" y="1566"/>
              <a:ext cx="62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纳米计算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8691" name="文本框 1648690"/>
            <p:cNvSpPr txBox="1"/>
            <p:nvPr/>
          </p:nvSpPr>
          <p:spPr>
            <a:xfrm>
              <a:off x="3515" y="1344"/>
              <a:ext cx="62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智能计算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8692" name="文本框 1648691"/>
            <p:cNvSpPr txBox="1"/>
            <p:nvPr/>
          </p:nvSpPr>
          <p:spPr>
            <a:xfrm>
              <a:off x="1555" y="1421"/>
              <a:ext cx="756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计算语言学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8693" name="文本框 1648692"/>
            <p:cNvSpPr txBox="1"/>
            <p:nvPr/>
          </p:nvSpPr>
          <p:spPr>
            <a:xfrm>
              <a:off x="3718" y="1518"/>
              <a:ext cx="62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神经计算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48694" name="组合 1648693"/>
          <p:cNvGrpSpPr/>
          <p:nvPr/>
        </p:nvGrpSpPr>
        <p:grpSpPr>
          <a:xfrm>
            <a:off x="349250" y="911225"/>
            <a:ext cx="3502025" cy="3022600"/>
            <a:chOff x="220" y="574"/>
            <a:chExt cx="2206" cy="1904"/>
          </a:xfrm>
        </p:grpSpPr>
        <p:sp>
          <p:nvSpPr>
            <p:cNvPr id="1648695" name="矩形 1648694"/>
            <p:cNvSpPr/>
            <p:nvPr/>
          </p:nvSpPr>
          <p:spPr>
            <a:xfrm rot="2442469">
              <a:off x="882" y="1717"/>
              <a:ext cx="1134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ClrTx/>
              </a:pPr>
              <a:r>
                <a:rPr lang="zh-CN" altLang="en-US" sz="1800" dirty="0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自然现象的计算的表达与推演</a:t>
              </a:r>
              <a:endParaRPr lang="zh-CN" altLang="en-US" sz="1800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648696" name="组合 1648695"/>
            <p:cNvGrpSpPr/>
            <p:nvPr/>
          </p:nvGrpSpPr>
          <p:grpSpPr>
            <a:xfrm>
              <a:off x="220" y="574"/>
              <a:ext cx="2206" cy="1904"/>
              <a:chOff x="220" y="574"/>
              <a:chExt cx="2206" cy="1904"/>
            </a:xfrm>
          </p:grpSpPr>
          <p:grpSp>
            <p:nvGrpSpPr>
              <p:cNvPr id="1648697" name="组合 1648696"/>
              <p:cNvGrpSpPr/>
              <p:nvPr/>
            </p:nvGrpSpPr>
            <p:grpSpPr>
              <a:xfrm>
                <a:off x="220" y="574"/>
                <a:ext cx="835" cy="757"/>
                <a:chOff x="220" y="574"/>
                <a:chExt cx="835" cy="757"/>
              </a:xfrm>
            </p:grpSpPr>
            <p:grpSp>
              <p:nvGrpSpPr>
                <p:cNvPr id="1648698" name="Group 38"/>
                <p:cNvGrpSpPr/>
                <p:nvPr/>
              </p:nvGrpSpPr>
              <p:grpSpPr>
                <a:xfrm>
                  <a:off x="220" y="574"/>
                  <a:ext cx="835" cy="757"/>
                  <a:chOff x="1474" y="2024"/>
                  <a:chExt cx="1661" cy="1661"/>
                </a:xfrm>
              </p:grpSpPr>
              <p:sp>
                <p:nvSpPr>
                  <p:cNvPr id="23" name="AutoShape 39"/>
                  <p:cNvSpPr>
                    <a:spLocks noChangeArrowheads="1"/>
                  </p:cNvSpPr>
                  <p:nvPr/>
                </p:nvSpPr>
                <p:spPr bwMode="gray">
                  <a:xfrm>
                    <a:off x="1471" y="2024"/>
                    <a:ext cx="1664" cy="1661"/>
                  </a:xfrm>
                  <a:custGeom>
                    <a:avLst/>
                    <a:gdLst>
                      <a:gd name="G0" fmla="+- 1914 0 0"/>
                      <a:gd name="G1" fmla="+- 21600 0 1914"/>
                      <a:gd name="G2" fmla="+- 21600 0 1914"/>
                      <a:gd name="G3" fmla="*/ G0 2929 10000"/>
                      <a:gd name="G4" fmla="+- 21600 0 G3"/>
                      <a:gd name="G5" fmla="+- 21600 0 G3"/>
                      <a:gd name="T0" fmla="*/ 10800 w 21600"/>
                      <a:gd name="T1" fmla="*/ 0 h 21600"/>
                      <a:gd name="T2" fmla="*/ 3163 w 21600"/>
                      <a:gd name="T3" fmla="*/ 3163 h 21600"/>
                      <a:gd name="T4" fmla="*/ 0 w 21600"/>
                      <a:gd name="T5" fmla="*/ 10800 h 21600"/>
                      <a:gd name="T6" fmla="*/ 3163 w 21600"/>
                      <a:gd name="T7" fmla="*/ 18437 h 21600"/>
                      <a:gd name="T8" fmla="*/ 10800 w 21600"/>
                      <a:gd name="T9" fmla="*/ 21600 h 21600"/>
                      <a:gd name="T10" fmla="*/ 18437 w 21600"/>
                      <a:gd name="T11" fmla="*/ 18437 h 21600"/>
                      <a:gd name="T12" fmla="*/ 21600 w 21600"/>
                      <a:gd name="T13" fmla="*/ 10800 h 21600"/>
                      <a:gd name="T14" fmla="*/ 18437 w 21600"/>
                      <a:gd name="T15" fmla="*/ 3163 h 21600"/>
                      <a:gd name="T16" fmla="*/ 3163 w 21600"/>
                      <a:gd name="T17" fmla="*/ 3163 h 21600"/>
                      <a:gd name="T18" fmla="*/ 18437 w 21600"/>
                      <a:gd name="T19" fmla="*/ 184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T16" t="T17" r="T18" b="T19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1914" y="10800"/>
                        </a:moveTo>
                        <a:cubicBezTo>
                          <a:pt x="1914" y="15708"/>
                          <a:pt x="5892" y="19686"/>
                          <a:pt x="10800" y="19686"/>
                        </a:cubicBezTo>
                        <a:cubicBezTo>
                          <a:pt x="15708" y="19686"/>
                          <a:pt x="19686" y="15708"/>
                          <a:pt x="19686" y="10800"/>
                        </a:cubicBezTo>
                        <a:cubicBezTo>
                          <a:pt x="19686" y="5892"/>
                          <a:pt x="15708" y="1914"/>
                          <a:pt x="10800" y="1914"/>
                        </a:cubicBezTo>
                        <a:cubicBezTo>
                          <a:pt x="5892" y="1914"/>
                          <a:pt x="1914" y="5892"/>
                          <a:pt x="1914" y="1080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 w="9525">
                    <a:noFill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648700" name="Oval 40"/>
                  <p:cNvSpPr/>
                  <p:nvPr/>
                </p:nvSpPr>
                <p:spPr>
                  <a:xfrm>
                    <a:off x="1610" y="2179"/>
                    <a:ext cx="1387" cy="1387"/>
                  </a:xfrm>
                  <a:prstGeom prst="ellipse">
                    <a:avLst/>
                  </a:prstGeom>
                  <a:solidFill>
                    <a:srgbClr val="00CCFF"/>
                  </a:solidFill>
                  <a:ln w="28575" cap="flat" cmpd="sng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pPr algn="ctr"/>
                    <a:endParaRPr lang="zh-CN" altLang="en-US" sz="1800" b="0" dirty="0">
                      <a:solidFill>
                        <a:srgbClr val="000000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24" name="Text Box 84"/>
                <p:cNvSpPr txBox="1">
                  <a:spLocks noChangeArrowheads="1"/>
                </p:cNvSpPr>
                <p:nvPr/>
              </p:nvSpPr>
              <p:spPr bwMode="auto">
                <a:xfrm>
                  <a:off x="300" y="769"/>
                  <a:ext cx="675" cy="3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p>
                  <a:pPr>
                    <a:buClrTx/>
                  </a:pPr>
                  <a:r>
                    <a:rPr lang="zh-CN" altLang="zh-CN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社会/自然的计算化</a:t>
                  </a:r>
                  <a:endParaRPr lang="zh-CN" altLang="zh-CN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648702" name="任意多边形 1648701"/>
              <p:cNvSpPr/>
              <p:nvPr/>
            </p:nvSpPr>
            <p:spPr>
              <a:xfrm>
                <a:off x="947" y="1213"/>
                <a:ext cx="1162" cy="992"/>
              </a:xfrm>
              <a:custGeom>
                <a:avLst/>
                <a:gdLst/>
                <a:ahLst/>
                <a:cxnLst/>
                <a:pathLst>
                  <a:path w="1303" h="1114">
                    <a:moveTo>
                      <a:pt x="0" y="0"/>
                    </a:moveTo>
                    <a:cubicBezTo>
                      <a:pt x="541" y="464"/>
                      <a:pt x="1083" y="928"/>
                      <a:pt x="1303" y="1114"/>
                    </a:cubicBezTo>
                  </a:path>
                </a:pathLst>
              </a:custGeom>
              <a:noFill/>
              <a:ln w="76200" cap="flat" cmpd="sng">
                <a:solidFill>
                  <a:srgbClr val="CC33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648703" name="组合 1648702"/>
              <p:cNvGrpSpPr/>
              <p:nvPr/>
            </p:nvGrpSpPr>
            <p:grpSpPr>
              <a:xfrm>
                <a:off x="1927" y="2160"/>
                <a:ext cx="499" cy="318"/>
                <a:chOff x="657" y="300"/>
                <a:chExt cx="499" cy="318"/>
              </a:xfrm>
            </p:grpSpPr>
            <p:sp>
              <p:nvSpPr>
                <p:cNvPr id="1648704" name="椭圆 1648703"/>
                <p:cNvSpPr/>
                <p:nvPr/>
              </p:nvSpPr>
              <p:spPr>
                <a:xfrm>
                  <a:off x="657" y="300"/>
                  <a:ext cx="499" cy="318"/>
                </a:xfrm>
                <a:prstGeom prst="ellipse">
                  <a:avLst/>
                </a:prstGeom>
                <a:solidFill>
                  <a:srgbClr val="CC0000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5" name="Text Box 84"/>
                <p:cNvSpPr txBox="1">
                  <a:spLocks noChangeArrowheads="1"/>
                </p:cNvSpPr>
                <p:nvPr/>
              </p:nvSpPr>
              <p:spPr bwMode="auto">
                <a:xfrm>
                  <a:off x="703" y="346"/>
                  <a:ext cx="409" cy="2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p>
                  <a:pPr algn="ctr">
                    <a:buClrTx/>
                  </a:pPr>
                  <a:r>
                    <a:rPr lang="zh-CN" altLang="en-US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抽象</a:t>
                  </a:r>
                  <a:endParaRPr lang="zh-CN" altLang="en-US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1648706" name="组合 1648705"/>
          <p:cNvGrpSpPr/>
          <p:nvPr/>
        </p:nvGrpSpPr>
        <p:grpSpPr>
          <a:xfrm>
            <a:off x="5148263" y="911225"/>
            <a:ext cx="3654425" cy="3022600"/>
            <a:chOff x="3243" y="574"/>
            <a:chExt cx="2302" cy="1904"/>
          </a:xfrm>
        </p:grpSpPr>
        <p:sp>
          <p:nvSpPr>
            <p:cNvPr id="1648707" name="矩形 1648706"/>
            <p:cNvSpPr/>
            <p:nvPr/>
          </p:nvSpPr>
          <p:spPr>
            <a:xfrm rot="-2443206">
              <a:off x="3589" y="1711"/>
              <a:ext cx="1514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ClrTx/>
              </a:pPr>
              <a:r>
                <a:rPr lang="zh-CN" altLang="en-US" sz="1800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用社会</a:t>
              </a:r>
              <a:r>
                <a:rPr lang="en-US" altLang="zh-CN" sz="180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/</a:t>
              </a:r>
              <a:r>
                <a:rPr lang="zh-CN" altLang="en-US" sz="1800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自然所接受的形式体现计算及结果</a:t>
              </a:r>
              <a:endParaRPr lang="zh-CN" altLang="en-US" sz="18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648708" name="组合 1648707"/>
            <p:cNvGrpSpPr/>
            <p:nvPr/>
          </p:nvGrpSpPr>
          <p:grpSpPr>
            <a:xfrm>
              <a:off x="3243" y="574"/>
              <a:ext cx="2302" cy="1904"/>
              <a:chOff x="3243" y="574"/>
              <a:chExt cx="2302" cy="1904"/>
            </a:xfrm>
          </p:grpSpPr>
          <p:grpSp>
            <p:nvGrpSpPr>
              <p:cNvPr id="1648709" name="组合 1648708"/>
              <p:cNvGrpSpPr/>
              <p:nvPr/>
            </p:nvGrpSpPr>
            <p:grpSpPr>
              <a:xfrm>
                <a:off x="4710" y="574"/>
                <a:ext cx="835" cy="757"/>
                <a:chOff x="4710" y="574"/>
                <a:chExt cx="835" cy="757"/>
              </a:xfrm>
            </p:grpSpPr>
            <p:grpSp>
              <p:nvGrpSpPr>
                <p:cNvPr id="1648710" name="Group 38"/>
                <p:cNvGrpSpPr/>
                <p:nvPr/>
              </p:nvGrpSpPr>
              <p:grpSpPr>
                <a:xfrm>
                  <a:off x="4710" y="574"/>
                  <a:ext cx="835" cy="757"/>
                  <a:chOff x="1474" y="2024"/>
                  <a:chExt cx="1661" cy="1661"/>
                </a:xfrm>
              </p:grpSpPr>
              <p:sp>
                <p:nvSpPr>
                  <p:cNvPr id="1648711" name="AutoShape 39"/>
                  <p:cNvSpPr/>
                  <p:nvPr/>
                </p:nvSpPr>
                <p:spPr>
                  <a:xfrm>
                    <a:off x="1471" y="2024"/>
                    <a:ext cx="1664" cy="1661"/>
                  </a:xfrm>
                  <a:custGeom>
                    <a:avLst/>
                    <a:gdLst>
                      <a:gd name="txL" fmla="*/ 3167 w 21600"/>
                      <a:gd name="txT" fmla="*/ 3160 h 21600"/>
                      <a:gd name="txR" fmla="*/ 18433 w 21600"/>
                      <a:gd name="txB" fmla="*/ 18440 h 21600"/>
                    </a:gdLst>
                    <a:ahLst/>
                    <a:cxnLst>
                      <a:cxn ang="0">
                        <a:pos x="832" y="0"/>
                      </a:cxn>
                      <a:cxn ang="0">
                        <a:pos x="244" y="243"/>
                      </a:cxn>
                      <a:cxn ang="0">
                        <a:pos x="0" y="831"/>
                      </a:cxn>
                      <a:cxn ang="0">
                        <a:pos x="244" y="1418"/>
                      </a:cxn>
                      <a:cxn ang="0">
                        <a:pos x="832" y="1661"/>
                      </a:cxn>
                      <a:cxn ang="0">
                        <a:pos x="1420" y="1418"/>
                      </a:cxn>
                      <a:cxn ang="0">
                        <a:pos x="1664" y="831"/>
                      </a:cxn>
                      <a:cxn ang="0">
                        <a:pos x="1420" y="243"/>
                      </a:cxn>
                    </a:cxnLst>
                    <a:rect l="txL" t="txT" r="txR" b="txB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1914" y="10800"/>
                        </a:moveTo>
                        <a:cubicBezTo>
                          <a:pt x="1914" y="15708"/>
                          <a:pt x="5892" y="19686"/>
                          <a:pt x="10800" y="19686"/>
                        </a:cubicBezTo>
                        <a:cubicBezTo>
                          <a:pt x="15708" y="19686"/>
                          <a:pt x="19686" y="15708"/>
                          <a:pt x="19686" y="10800"/>
                        </a:cubicBezTo>
                        <a:cubicBezTo>
                          <a:pt x="19686" y="5892"/>
                          <a:pt x="15708" y="1914"/>
                          <a:pt x="10800" y="1914"/>
                        </a:cubicBezTo>
                        <a:cubicBezTo>
                          <a:pt x="5892" y="1914"/>
                          <a:pt x="1914" y="5892"/>
                          <a:pt x="1914" y="1080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pPr algn="ctr"/>
                    <a:endParaRPr lang="zh-CN" altLang="en-US" sz="1800" b="0" dirty="0">
                      <a:solidFill>
                        <a:srgbClr val="000000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8712" name="Oval 40"/>
                  <p:cNvSpPr/>
                  <p:nvPr/>
                </p:nvSpPr>
                <p:spPr>
                  <a:xfrm>
                    <a:off x="1610" y="2179"/>
                    <a:ext cx="1387" cy="1387"/>
                  </a:xfrm>
                  <a:prstGeom prst="ellipse">
                    <a:avLst/>
                  </a:prstGeom>
                  <a:solidFill>
                    <a:srgbClr val="00CCFF"/>
                  </a:solidFill>
                  <a:ln w="28575" cap="flat" cmpd="sng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pPr algn="ctr"/>
                    <a:endParaRPr lang="zh-CN" altLang="en-US" sz="1800" b="0" dirty="0">
                      <a:solidFill>
                        <a:srgbClr val="000000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26" name="Text Box 84"/>
                <p:cNvSpPr txBox="1">
                  <a:spLocks noChangeArrowheads="1"/>
                </p:cNvSpPr>
                <p:nvPr/>
              </p:nvSpPr>
              <p:spPr bwMode="auto">
                <a:xfrm>
                  <a:off x="4790" y="769"/>
                  <a:ext cx="693" cy="3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p>
                  <a:pPr>
                    <a:buClrTx/>
                  </a:pPr>
                  <a:r>
                    <a:rPr lang="zh-CN" altLang="zh-CN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计算</a:t>
                  </a:r>
                  <a:r>
                    <a:rPr lang="en-US" altLang="zh-CN">
                      <a:latin typeface="Arial" panose="020B0604020202020204" pitchFamily="34" charset="0"/>
                      <a:ea typeface="宋体" panose="02010600030101010101" pitchFamily="2" charset="-122"/>
                    </a:rPr>
                    <a:t>/</a:t>
                  </a:r>
                  <a:r>
                    <a: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求解</a:t>
                  </a:r>
                  <a:r>
                    <a:rPr lang="zh-CN" altLang="zh-CN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的自然化</a:t>
                  </a:r>
                  <a:endParaRPr lang="zh-CN" altLang="zh-CN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648714" name="任意多边形 1648713"/>
              <p:cNvSpPr/>
              <p:nvPr/>
            </p:nvSpPr>
            <p:spPr>
              <a:xfrm flipH="1">
                <a:off x="3678" y="1188"/>
                <a:ext cx="1164" cy="1017"/>
              </a:xfrm>
              <a:custGeom>
                <a:avLst/>
                <a:gdLst/>
                <a:ahLst/>
                <a:cxnLst/>
                <a:pathLst>
                  <a:path w="1303" h="1114">
                    <a:moveTo>
                      <a:pt x="0" y="0"/>
                    </a:moveTo>
                    <a:cubicBezTo>
                      <a:pt x="541" y="464"/>
                      <a:pt x="1083" y="928"/>
                      <a:pt x="1303" y="1114"/>
                    </a:cubicBez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headEnd type="triangl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648715" name="组合 1648714"/>
              <p:cNvGrpSpPr/>
              <p:nvPr/>
            </p:nvGrpSpPr>
            <p:grpSpPr>
              <a:xfrm>
                <a:off x="3243" y="2160"/>
                <a:ext cx="518" cy="318"/>
                <a:chOff x="984" y="536"/>
                <a:chExt cx="518" cy="318"/>
              </a:xfrm>
            </p:grpSpPr>
            <p:sp>
              <p:nvSpPr>
                <p:cNvPr id="1648716" name="椭圆 1648715"/>
                <p:cNvSpPr/>
                <p:nvPr/>
              </p:nvSpPr>
              <p:spPr>
                <a:xfrm>
                  <a:off x="984" y="536"/>
                  <a:ext cx="499" cy="318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7" name="Text Box 84"/>
                <p:cNvSpPr txBox="1">
                  <a:spLocks noChangeArrowheads="1"/>
                </p:cNvSpPr>
                <p:nvPr/>
              </p:nvSpPr>
              <p:spPr bwMode="auto">
                <a:xfrm>
                  <a:off x="984" y="581"/>
                  <a:ext cx="518" cy="2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p>
                  <a:pPr algn="ctr">
                    <a:buClrTx/>
                  </a:pPr>
                  <a:r>
                    <a:rPr lang="zh-CN" altLang="en-US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自动化</a:t>
                  </a:r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1648718" name="组合 1648717"/>
          <p:cNvGrpSpPr/>
          <p:nvPr/>
        </p:nvGrpSpPr>
        <p:grpSpPr>
          <a:xfrm>
            <a:off x="1724025" y="4244975"/>
            <a:ext cx="1965325" cy="822325"/>
            <a:chOff x="1086" y="2674"/>
            <a:chExt cx="1238" cy="518"/>
          </a:xfrm>
        </p:grpSpPr>
        <p:grpSp>
          <p:nvGrpSpPr>
            <p:cNvPr id="1648719" name="组合 1648718"/>
            <p:cNvGrpSpPr/>
            <p:nvPr/>
          </p:nvGrpSpPr>
          <p:grpSpPr>
            <a:xfrm>
              <a:off x="1355" y="2674"/>
              <a:ext cx="671" cy="274"/>
              <a:chOff x="1310" y="2719"/>
              <a:chExt cx="671" cy="274"/>
            </a:xfrm>
          </p:grpSpPr>
          <p:sp>
            <p:nvSpPr>
              <p:cNvPr id="1648720" name="椭圆 1648719"/>
              <p:cNvSpPr/>
              <p:nvPr/>
            </p:nvSpPr>
            <p:spPr>
              <a:xfrm>
                <a:off x="1360" y="2719"/>
                <a:ext cx="571" cy="274"/>
              </a:xfrm>
              <a:prstGeom prst="ellipse">
                <a:avLst/>
              </a:prstGeom>
              <a:solidFill>
                <a:srgbClr val="CC000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" name="Text Box 84"/>
              <p:cNvSpPr txBox="1">
                <a:spLocks noChangeArrowheads="1"/>
              </p:cNvSpPr>
              <p:nvPr/>
            </p:nvSpPr>
            <p:spPr bwMode="auto">
              <a:xfrm>
                <a:off x="1310" y="2769"/>
                <a:ext cx="671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p>
                <a:pPr algn="ctr">
                  <a:buClrTx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模型</a:t>
                </a:r>
                <a:endPara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48722" name="组合 1648721"/>
            <p:cNvGrpSpPr/>
            <p:nvPr/>
          </p:nvGrpSpPr>
          <p:grpSpPr>
            <a:xfrm>
              <a:off x="1086" y="2918"/>
              <a:ext cx="671" cy="274"/>
              <a:chOff x="1310" y="2719"/>
              <a:chExt cx="671" cy="274"/>
            </a:xfrm>
          </p:grpSpPr>
          <p:sp>
            <p:nvSpPr>
              <p:cNvPr id="1648723" name="椭圆 1648722"/>
              <p:cNvSpPr/>
              <p:nvPr/>
            </p:nvSpPr>
            <p:spPr>
              <a:xfrm>
                <a:off x="1360" y="2719"/>
                <a:ext cx="571" cy="274"/>
              </a:xfrm>
              <a:prstGeom prst="ellipse">
                <a:avLst/>
              </a:prstGeom>
              <a:solidFill>
                <a:srgbClr val="CC000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9" name="Text Box 84"/>
              <p:cNvSpPr txBox="1">
                <a:spLocks noChangeArrowheads="1"/>
              </p:cNvSpPr>
              <p:nvPr/>
            </p:nvSpPr>
            <p:spPr bwMode="auto">
              <a:xfrm>
                <a:off x="1310" y="2769"/>
                <a:ext cx="671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p>
                <a:pPr algn="ctr">
                  <a:buClrTx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语言</a:t>
                </a:r>
                <a:endPara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48725" name="组合 1648724"/>
            <p:cNvGrpSpPr/>
            <p:nvPr/>
          </p:nvGrpSpPr>
          <p:grpSpPr>
            <a:xfrm>
              <a:off x="1653" y="2910"/>
              <a:ext cx="671" cy="274"/>
              <a:chOff x="1473" y="2901"/>
              <a:chExt cx="671" cy="274"/>
            </a:xfrm>
          </p:grpSpPr>
          <p:sp>
            <p:nvSpPr>
              <p:cNvPr id="1648726" name="椭圆 1648725"/>
              <p:cNvSpPr/>
              <p:nvPr/>
            </p:nvSpPr>
            <p:spPr>
              <a:xfrm>
                <a:off x="1523" y="2901"/>
                <a:ext cx="571" cy="274"/>
              </a:xfrm>
              <a:prstGeom prst="ellipse">
                <a:avLst/>
              </a:prstGeom>
              <a:solidFill>
                <a:srgbClr val="CC000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0" name="Text Box 84"/>
              <p:cNvSpPr txBox="1">
                <a:spLocks noChangeArrowheads="1"/>
              </p:cNvSpPr>
              <p:nvPr/>
            </p:nvSpPr>
            <p:spPr bwMode="auto">
              <a:xfrm>
                <a:off x="1473" y="2951"/>
                <a:ext cx="671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p>
                <a:pPr algn="ctr">
                  <a:buClrTx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协议</a:t>
                </a:r>
                <a:endPara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648728" name="组合 1648727"/>
          <p:cNvGrpSpPr/>
          <p:nvPr/>
        </p:nvGrpSpPr>
        <p:grpSpPr>
          <a:xfrm>
            <a:off x="5688013" y="4243388"/>
            <a:ext cx="1065212" cy="434975"/>
            <a:chOff x="1310" y="2719"/>
            <a:chExt cx="671" cy="274"/>
          </a:xfrm>
        </p:grpSpPr>
        <p:sp>
          <p:nvSpPr>
            <p:cNvPr id="1648729" name="椭圆 1648728"/>
            <p:cNvSpPr/>
            <p:nvPr/>
          </p:nvSpPr>
          <p:spPr>
            <a:xfrm>
              <a:off x="1360" y="2719"/>
              <a:ext cx="571" cy="27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" name="Text Box 84"/>
            <p:cNvSpPr txBox="1">
              <a:spLocks noChangeArrowheads="1"/>
            </p:cNvSpPr>
            <p:nvPr/>
          </p:nvSpPr>
          <p:spPr bwMode="auto">
            <a:xfrm>
              <a:off x="1310" y="2769"/>
              <a:ext cx="671" cy="17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系统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48731" name="组合 1648730"/>
          <p:cNvGrpSpPr/>
          <p:nvPr/>
        </p:nvGrpSpPr>
        <p:grpSpPr>
          <a:xfrm>
            <a:off x="5260975" y="4630738"/>
            <a:ext cx="1065213" cy="434975"/>
            <a:chOff x="1310" y="2719"/>
            <a:chExt cx="671" cy="274"/>
          </a:xfrm>
        </p:grpSpPr>
        <p:sp>
          <p:nvSpPr>
            <p:cNvPr id="1648732" name="椭圆 1648731"/>
            <p:cNvSpPr/>
            <p:nvPr/>
          </p:nvSpPr>
          <p:spPr>
            <a:xfrm>
              <a:off x="1360" y="2719"/>
              <a:ext cx="571" cy="27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2" name="Text Box 84"/>
            <p:cNvSpPr txBox="1">
              <a:spLocks noChangeArrowheads="1"/>
            </p:cNvSpPr>
            <p:nvPr/>
          </p:nvSpPr>
          <p:spPr bwMode="auto">
            <a:xfrm>
              <a:off x="1310" y="2769"/>
              <a:ext cx="671" cy="17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编译器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48734" name="组合 1648733"/>
          <p:cNvGrpSpPr/>
          <p:nvPr/>
        </p:nvGrpSpPr>
        <p:grpSpPr>
          <a:xfrm>
            <a:off x="6161088" y="4600575"/>
            <a:ext cx="1065212" cy="457200"/>
            <a:chOff x="3881" y="2934"/>
            <a:chExt cx="671" cy="288"/>
          </a:xfrm>
        </p:grpSpPr>
        <p:sp>
          <p:nvSpPr>
            <p:cNvPr id="1648735" name="椭圆 1648734"/>
            <p:cNvSpPr/>
            <p:nvPr/>
          </p:nvSpPr>
          <p:spPr>
            <a:xfrm>
              <a:off x="3931" y="2941"/>
              <a:ext cx="571" cy="27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3" name="Text Box 84"/>
            <p:cNvSpPr txBox="1">
              <a:spLocks noChangeArrowheads="1"/>
            </p:cNvSpPr>
            <p:nvPr/>
          </p:nvSpPr>
          <p:spPr bwMode="auto">
            <a:xfrm>
              <a:off x="3881" y="2934"/>
              <a:ext cx="671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编解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>
                <a:buClrTx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码器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48737" name="任意多边形 1648736"/>
          <p:cNvSpPr/>
          <p:nvPr/>
        </p:nvSpPr>
        <p:spPr>
          <a:xfrm>
            <a:off x="1241425" y="4441825"/>
            <a:ext cx="992188" cy="1162050"/>
          </a:xfrm>
          <a:custGeom>
            <a:avLst/>
            <a:gdLst/>
            <a:ahLst/>
            <a:cxnLst/>
            <a:pathLst>
              <a:path w="625" h="732">
                <a:moveTo>
                  <a:pt x="0" y="732"/>
                </a:moveTo>
                <a:lnTo>
                  <a:pt x="189" y="386"/>
                </a:lnTo>
                <a:lnTo>
                  <a:pt x="403" y="0"/>
                </a:lnTo>
                <a:lnTo>
                  <a:pt x="625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648738" name="直接连接符 1648737"/>
          <p:cNvSpPr/>
          <p:nvPr/>
        </p:nvSpPr>
        <p:spPr>
          <a:xfrm flipV="1">
            <a:off x="1722438" y="5029200"/>
            <a:ext cx="301625" cy="5873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48739" name="直接连接符 1648738"/>
          <p:cNvSpPr/>
          <p:nvPr/>
        </p:nvSpPr>
        <p:spPr>
          <a:xfrm flipV="1">
            <a:off x="2468563" y="4976813"/>
            <a:ext cx="366712" cy="7048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48740" name="文本框 1648739"/>
          <p:cNvSpPr txBox="1"/>
          <p:nvPr/>
        </p:nvSpPr>
        <p:spPr>
          <a:xfrm rot="-3688771">
            <a:off x="762000" y="5100638"/>
            <a:ext cx="954088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  <a:t>业务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  <a:t>计算</a:t>
            </a:r>
            <a:endParaRPr lang="zh-CN" altLang="en-US" sz="1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8741" name="文本框 1648740"/>
          <p:cNvSpPr txBox="1"/>
          <p:nvPr/>
        </p:nvSpPr>
        <p:spPr>
          <a:xfrm rot="-3688771">
            <a:off x="1130300" y="5303838"/>
            <a:ext cx="954088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  <a:t>人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  <a:t>计算机</a:t>
            </a:r>
            <a:endParaRPr lang="zh-CN" altLang="en-US" sz="1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8742" name="文本框 1648741"/>
          <p:cNvSpPr txBox="1"/>
          <p:nvPr/>
        </p:nvSpPr>
        <p:spPr>
          <a:xfrm rot="-3687666">
            <a:off x="1689100" y="5508625"/>
            <a:ext cx="1190625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  <a:t>机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  <a:t>机，物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  <a:t>物</a:t>
            </a:r>
            <a:endParaRPr lang="zh-CN" altLang="en-US" sz="1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8743" name="Text Box 16"/>
          <p:cNvSpPr txBox="1"/>
          <p:nvPr/>
        </p:nvSpPr>
        <p:spPr>
          <a:xfrm>
            <a:off x="134303" y="99695"/>
            <a:ext cx="385191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(4)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计算与社会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自然如何融合的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49666" name="图片 1649665" descr="TreePi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513" y="893763"/>
            <a:ext cx="8666162" cy="5837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9667" name="图片 1649666" descr="20121226双线式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844675"/>
            <a:ext cx="8293100" cy="42799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49668" name="组合 1649667"/>
          <p:cNvGrpSpPr/>
          <p:nvPr/>
        </p:nvGrpSpPr>
        <p:grpSpPr>
          <a:xfrm>
            <a:off x="5267325" y="5907088"/>
            <a:ext cx="912813" cy="855662"/>
            <a:chOff x="2381" y="2976"/>
            <a:chExt cx="1065" cy="965"/>
          </a:xfrm>
        </p:grpSpPr>
        <p:sp>
          <p:nvSpPr>
            <p:cNvPr id="20" name="AutoShape 39"/>
            <p:cNvSpPr>
              <a:spLocks noChangeArrowheads="1"/>
            </p:cNvSpPr>
            <p:nvPr/>
          </p:nvSpPr>
          <p:spPr bwMode="gray">
            <a:xfrm>
              <a:off x="2381" y="2976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Oval 40"/>
            <p:cNvSpPr>
              <a:spLocks noChangeArrowheads="1"/>
            </p:cNvSpPr>
            <p:nvPr/>
          </p:nvSpPr>
          <p:spPr bwMode="gray">
            <a:xfrm>
              <a:off x="2469" y="3056"/>
              <a:ext cx="889" cy="806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Text Box 84"/>
            <p:cNvSpPr txBox="1">
              <a:spLocks noChangeArrowheads="1"/>
            </p:cNvSpPr>
            <p:nvPr/>
          </p:nvSpPr>
          <p:spPr bwMode="auto">
            <a:xfrm>
              <a:off x="2472" y="3261"/>
              <a:ext cx="881" cy="44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0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递归</a:t>
              </a:r>
              <a:endParaRPr lang="zh-CN" altLang="en-US" sz="20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9672" name="组合 1649671"/>
          <p:cNvGrpSpPr/>
          <p:nvPr/>
        </p:nvGrpSpPr>
        <p:grpSpPr>
          <a:xfrm>
            <a:off x="4160838" y="5907088"/>
            <a:ext cx="912812" cy="855662"/>
            <a:chOff x="2536" y="3486"/>
            <a:chExt cx="575" cy="539"/>
          </a:xfrm>
        </p:grpSpPr>
        <p:sp>
          <p:nvSpPr>
            <p:cNvPr id="14" name="AutoShape 39"/>
            <p:cNvSpPr>
              <a:spLocks noChangeArrowheads="1"/>
            </p:cNvSpPr>
            <p:nvPr/>
          </p:nvSpPr>
          <p:spPr bwMode="gray">
            <a:xfrm>
              <a:off x="2536" y="3486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Oval 40"/>
            <p:cNvSpPr>
              <a:spLocks noChangeArrowheads="1"/>
            </p:cNvSpPr>
            <p:nvPr/>
          </p:nvSpPr>
          <p:spPr bwMode="gray">
            <a:xfrm>
              <a:off x="2584" y="3530"/>
              <a:ext cx="480" cy="451"/>
            </a:xfrm>
            <a:prstGeom prst="ellipse">
              <a:avLst/>
            </a:prstGeom>
            <a:solidFill>
              <a:srgbClr val="008000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" name="Text Box 84"/>
            <p:cNvSpPr txBox="1">
              <a:spLocks noChangeArrowheads="1"/>
            </p:cNvSpPr>
            <p:nvPr/>
          </p:nvSpPr>
          <p:spPr bwMode="auto">
            <a:xfrm>
              <a:off x="2584" y="3630"/>
              <a:ext cx="47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0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程序</a:t>
              </a:r>
              <a:endParaRPr lang="zh-CN" altLang="en-US" sz="20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9676" name="组合 1649675"/>
          <p:cNvGrpSpPr/>
          <p:nvPr/>
        </p:nvGrpSpPr>
        <p:grpSpPr>
          <a:xfrm>
            <a:off x="3073400" y="5907088"/>
            <a:ext cx="912813" cy="855662"/>
            <a:chOff x="2380" y="1784"/>
            <a:chExt cx="1065" cy="965"/>
          </a:xfrm>
        </p:grpSpPr>
        <p:sp>
          <p:nvSpPr>
            <p:cNvPr id="3" name="AutoShape 39"/>
            <p:cNvSpPr>
              <a:spLocks noChangeArrowheads="1"/>
            </p:cNvSpPr>
            <p:nvPr/>
          </p:nvSpPr>
          <p:spPr bwMode="gray">
            <a:xfrm>
              <a:off x="2380" y="1784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9678" name="Oval 40"/>
            <p:cNvSpPr/>
            <p:nvPr/>
          </p:nvSpPr>
          <p:spPr>
            <a:xfrm>
              <a:off x="2468" y="1864"/>
              <a:ext cx="889" cy="806"/>
            </a:xfrm>
            <a:prstGeom prst="ellipse">
              <a:avLst/>
            </a:prstGeom>
            <a:solidFill>
              <a:srgbClr val="666699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" name="Text Box 84"/>
            <p:cNvSpPr txBox="1">
              <a:spLocks noChangeArrowheads="1"/>
            </p:cNvSpPr>
            <p:nvPr/>
          </p:nvSpPr>
          <p:spPr bwMode="auto">
            <a:xfrm>
              <a:off x="2471" y="2076"/>
              <a:ext cx="883" cy="41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en-US" altLang="zh-CN" sz="1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0</a:t>
              </a:r>
              <a:r>
                <a:rPr lang="zh-CN" altLang="en-US" sz="1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和</a:t>
              </a:r>
              <a:r>
                <a:rPr lang="en-US" altLang="zh-CN" sz="1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1</a:t>
              </a:r>
              <a:endParaRPr lang="en-US" altLang="zh-CN" sz="18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649680" name="直接连接符 1649679"/>
          <p:cNvSpPr/>
          <p:nvPr/>
        </p:nvSpPr>
        <p:spPr>
          <a:xfrm>
            <a:off x="558800" y="5334000"/>
            <a:ext cx="798195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49681" name="任意多边形 1649680"/>
          <p:cNvSpPr/>
          <p:nvPr/>
        </p:nvSpPr>
        <p:spPr>
          <a:xfrm>
            <a:off x="2635250" y="3341688"/>
            <a:ext cx="4002088" cy="3998912"/>
          </a:xfrm>
          <a:custGeom>
            <a:avLst/>
            <a:gdLst>
              <a:gd name="txL" fmla="*/ 2 w 21600"/>
              <a:gd name="txT" fmla="*/ 0 h 21600"/>
              <a:gd name="txR" fmla="*/ 21597 w 21600"/>
              <a:gd name="txB" fmla="*/ 10581 h 21600"/>
            </a:gdLst>
            <a:ahLst/>
            <a:cxnLst>
              <a:cxn ang="270">
                <a:pos x="10800" y="0"/>
              </a:cxn>
              <a:cxn ang="180">
                <a:pos x="254" y="10575"/>
              </a:cxn>
              <a:cxn ang="270">
                <a:pos x="10800" y="504"/>
              </a:cxn>
              <a:cxn ang="0">
                <a:pos x="21345" y="10575"/>
              </a:cxn>
            </a:cxnLst>
            <a:rect l="txL" t="txT" r="txR" b="txB"/>
            <a:pathLst>
              <a:path w="21600" h="21600">
                <a:moveTo>
                  <a:pt x="506" y="10581"/>
                </a:moveTo>
                <a:arcTo wR="10296" hR="10296" stAng="-10726875" swAng="10653750"/>
                <a:lnTo>
                  <a:pt x="21597" y="10570"/>
                </a:lnTo>
                <a:arcTo wR="10800" hR="10800" stAng="21526875" swAng="-10653750"/>
                <a:close/>
              </a:path>
            </a:pathLst>
          </a:custGeom>
          <a:solidFill>
            <a:schemeClr val="bg2"/>
          </a:solidFill>
          <a:ln w="9525" cap="flat" cmpd="sng">
            <a:solidFill>
              <a:srgbClr val="FFFF66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649682" name="任意多边形 1649681"/>
          <p:cNvSpPr/>
          <p:nvPr/>
        </p:nvSpPr>
        <p:spPr>
          <a:xfrm>
            <a:off x="1631950" y="2590800"/>
            <a:ext cx="6076950" cy="5473700"/>
          </a:xfrm>
          <a:custGeom>
            <a:avLst/>
            <a:gdLst>
              <a:gd name="txL" fmla="*/ 0 w 21600"/>
              <a:gd name="txT" fmla="*/ 0 h 21600"/>
              <a:gd name="txR" fmla="*/ 21599 w 21600"/>
              <a:gd name="txB" fmla="*/ 10670 h 21600"/>
            </a:gdLst>
            <a:ahLst/>
            <a:cxnLst>
              <a:cxn ang="270">
                <a:pos x="10800" y="0"/>
              </a:cxn>
              <a:cxn ang="180">
                <a:pos x="179" y="10667"/>
              </a:cxn>
              <a:cxn ang="270">
                <a:pos x="10800" y="358"/>
              </a:cxn>
              <a:cxn ang="0">
                <a:pos x="21420" y="10667"/>
              </a:cxn>
            </a:cxnLst>
            <a:rect l="txL" t="txT" r="txR" b="txB"/>
            <a:pathLst>
              <a:path w="21600" h="21600">
                <a:moveTo>
                  <a:pt x="358" y="10670"/>
                </a:moveTo>
                <a:arcTo wR="10442" hR="10442" stAng="-10757204" swAng="10714407"/>
                <a:lnTo>
                  <a:pt x="21599" y="10665"/>
                </a:lnTo>
                <a:arcTo wR="10800" hR="10800" stAng="21557204" swAng="-10714407"/>
                <a:close/>
              </a:path>
            </a:pathLst>
          </a:custGeom>
          <a:solidFill>
            <a:schemeClr val="bg2"/>
          </a:solidFill>
          <a:ln w="9525" cap="flat" cmpd="sng">
            <a:solidFill>
              <a:srgbClr val="FFFF66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649683" name="任意多边形 1649682"/>
          <p:cNvSpPr/>
          <p:nvPr/>
        </p:nvSpPr>
        <p:spPr>
          <a:xfrm>
            <a:off x="3384550" y="4084638"/>
            <a:ext cx="2344738" cy="2455862"/>
          </a:xfrm>
          <a:custGeom>
            <a:avLst/>
            <a:gdLst>
              <a:gd name="txL" fmla="*/ 2 w 21600"/>
              <a:gd name="txT" fmla="*/ 0 h 21600"/>
              <a:gd name="txR" fmla="*/ 21597 w 21600"/>
              <a:gd name="txB" fmla="*/ 10580 h 21600"/>
            </a:gdLst>
            <a:ahLst/>
            <a:cxnLst>
              <a:cxn ang="270">
                <a:pos x="10800" y="0"/>
              </a:cxn>
              <a:cxn ang="180">
                <a:pos x="358" y="10572"/>
              </a:cxn>
              <a:cxn ang="270">
                <a:pos x="10800" y="712"/>
              </a:cxn>
              <a:cxn ang="0">
                <a:pos x="21241" y="10572"/>
              </a:cxn>
            </a:cxnLst>
            <a:rect l="txL" t="txT" r="txR" b="txB"/>
            <a:pathLst>
              <a:path w="21600" h="21600">
                <a:moveTo>
                  <a:pt x="714" y="10580"/>
                </a:moveTo>
                <a:arcTo wR="10088" hR="10088" stAng="-10725027" swAng="10650053"/>
                <a:lnTo>
                  <a:pt x="21597" y="10564"/>
                </a:lnTo>
                <a:arcTo wR="10800" hR="10800" stAng="21525027" swAng="-10650053"/>
                <a:close/>
              </a:path>
            </a:pathLst>
          </a:custGeom>
          <a:solidFill>
            <a:schemeClr val="bg2"/>
          </a:solidFill>
          <a:ln w="9525" cap="flat" cmpd="sng">
            <a:solidFill>
              <a:srgbClr val="FFFF66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1649684" name="组合 1649683"/>
          <p:cNvGrpSpPr/>
          <p:nvPr/>
        </p:nvGrpSpPr>
        <p:grpSpPr>
          <a:xfrm>
            <a:off x="4159250" y="1922463"/>
            <a:ext cx="912813" cy="855662"/>
            <a:chOff x="-1172" y="1055"/>
            <a:chExt cx="575" cy="539"/>
          </a:xfrm>
        </p:grpSpPr>
        <p:sp>
          <p:nvSpPr>
            <p:cNvPr id="5" name="AutoShape 39"/>
            <p:cNvSpPr>
              <a:spLocks noChangeArrowheads="1"/>
            </p:cNvSpPr>
            <p:nvPr/>
          </p:nvSpPr>
          <p:spPr bwMode="gray">
            <a:xfrm>
              <a:off x="-1172" y="105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9686" name="Oval 40"/>
            <p:cNvSpPr/>
            <p:nvPr/>
          </p:nvSpPr>
          <p:spPr>
            <a:xfrm>
              <a:off x="-1124" y="1099"/>
              <a:ext cx="479" cy="450"/>
            </a:xfrm>
            <a:prstGeom prst="ellipse">
              <a:avLst/>
            </a:prstGeom>
            <a:solidFill>
              <a:srgbClr val="666699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" name="Text Box 84"/>
            <p:cNvSpPr txBox="1">
              <a:spLocks noChangeArrowheads="1"/>
            </p:cNvSpPr>
            <p:nvPr/>
          </p:nvSpPr>
          <p:spPr bwMode="auto">
            <a:xfrm>
              <a:off x="-1135" y="1141"/>
              <a:ext cx="525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云计算环境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49688" name="组合 1649687"/>
          <p:cNvGrpSpPr/>
          <p:nvPr/>
        </p:nvGrpSpPr>
        <p:grpSpPr>
          <a:xfrm>
            <a:off x="4122738" y="2913063"/>
            <a:ext cx="965200" cy="855662"/>
            <a:chOff x="-1219" y="1679"/>
            <a:chExt cx="608" cy="539"/>
          </a:xfrm>
        </p:grpSpPr>
        <p:sp>
          <p:nvSpPr>
            <p:cNvPr id="7" name="AutoShape 39"/>
            <p:cNvSpPr>
              <a:spLocks noChangeArrowheads="1"/>
            </p:cNvSpPr>
            <p:nvPr/>
          </p:nvSpPr>
          <p:spPr bwMode="gray">
            <a:xfrm>
              <a:off x="-1195" y="1679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Oval 40"/>
            <p:cNvSpPr>
              <a:spLocks noChangeArrowheads="1"/>
            </p:cNvSpPr>
            <p:nvPr/>
          </p:nvSpPr>
          <p:spPr bwMode="gray">
            <a:xfrm>
              <a:off x="-1147" y="1723"/>
              <a:ext cx="480" cy="451"/>
            </a:xfrm>
            <a:prstGeom prst="ellipse">
              <a:avLst/>
            </a:prstGeom>
            <a:solidFill>
              <a:srgbClr val="008000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Text Box 84"/>
            <p:cNvSpPr txBox="1">
              <a:spLocks noChangeArrowheads="1"/>
            </p:cNvSpPr>
            <p:nvPr/>
          </p:nvSpPr>
          <p:spPr bwMode="auto">
            <a:xfrm>
              <a:off x="-1219" y="1751"/>
              <a:ext cx="608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并行分布环境 </a:t>
              </a:r>
              <a:endParaRPr lang="zh-CN" altLang="en-US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9692" name="组合 1649691"/>
          <p:cNvGrpSpPr/>
          <p:nvPr/>
        </p:nvGrpSpPr>
        <p:grpSpPr>
          <a:xfrm>
            <a:off x="4124325" y="3922713"/>
            <a:ext cx="912813" cy="855662"/>
            <a:chOff x="-1194" y="2315"/>
            <a:chExt cx="575" cy="539"/>
          </a:xfrm>
        </p:grpSpPr>
        <p:sp>
          <p:nvSpPr>
            <p:cNvPr id="10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个人计算环境</a:t>
              </a:r>
              <a:endParaRPr lang="zh-CN" altLang="en-US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9696" name="组合 1649695"/>
          <p:cNvGrpSpPr/>
          <p:nvPr/>
        </p:nvGrpSpPr>
        <p:grpSpPr>
          <a:xfrm>
            <a:off x="4130675" y="4862513"/>
            <a:ext cx="912813" cy="855662"/>
            <a:chOff x="-1194" y="2315"/>
            <a:chExt cx="575" cy="539"/>
          </a:xfrm>
        </p:grpSpPr>
        <p:sp>
          <p:nvSpPr>
            <p:cNvPr id="13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冯</a:t>
              </a:r>
              <a:r>
                <a:rPr lang="en-US" altLang="zh-CN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.</a:t>
              </a: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诺依曼机</a:t>
              </a:r>
              <a:endParaRPr lang="zh-CN" altLang="en-US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49700" name="组合 1649699"/>
          <p:cNvGrpSpPr/>
          <p:nvPr/>
        </p:nvGrpSpPr>
        <p:grpSpPr>
          <a:xfrm>
            <a:off x="5810250" y="1001713"/>
            <a:ext cx="852488" cy="855662"/>
            <a:chOff x="4923" y="904"/>
            <a:chExt cx="537" cy="539"/>
          </a:xfrm>
        </p:grpSpPr>
        <p:sp>
          <p:nvSpPr>
            <p:cNvPr id="1649701" name="AutoShape 39"/>
            <p:cNvSpPr/>
            <p:nvPr/>
          </p:nvSpPr>
          <p:spPr>
            <a:xfrm>
              <a:off x="4923" y="904"/>
              <a:ext cx="537" cy="539"/>
            </a:xfrm>
            <a:custGeom>
              <a:avLst/>
              <a:gdLst>
                <a:gd name="txL" fmla="*/ 3167 w 21600"/>
                <a:gd name="txT" fmla="*/ 3160 h 21600"/>
                <a:gd name="txR" fmla="*/ 18433 w 21600"/>
                <a:gd name="txB" fmla="*/ 18440 h 21600"/>
              </a:gdLst>
              <a:ahLst/>
              <a:cxnLst>
                <a:cxn ang="0">
                  <a:pos x="832" y="0"/>
                </a:cxn>
                <a:cxn ang="0">
                  <a:pos x="244" y="243"/>
                </a:cxn>
                <a:cxn ang="0">
                  <a:pos x="0" y="831"/>
                </a:cxn>
                <a:cxn ang="0">
                  <a:pos x="244" y="1418"/>
                </a:cxn>
                <a:cxn ang="0">
                  <a:pos x="832" y="1661"/>
                </a:cxn>
                <a:cxn ang="0">
                  <a:pos x="1420" y="1418"/>
                </a:cxn>
                <a:cxn ang="0">
                  <a:pos x="1664" y="831"/>
                </a:cxn>
                <a:cxn ang="0">
                  <a:pos x="1420" y="24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rgbClr val="CCCC00"/>
            </a:solidFill>
            <a:ln w="9525" cap="flat" cmpd="sng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49702" name="Oval 40"/>
            <p:cNvSpPr/>
            <p:nvPr/>
          </p:nvSpPr>
          <p:spPr>
            <a:xfrm>
              <a:off x="4968" y="949"/>
              <a:ext cx="447" cy="450"/>
            </a:xfrm>
            <a:prstGeom prst="ellipse">
              <a:avLst/>
            </a:prstGeom>
            <a:solidFill>
              <a:srgbClr val="CCCC00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Text Box 84"/>
            <p:cNvSpPr txBox="1">
              <a:spLocks noChangeArrowheads="1"/>
            </p:cNvSpPr>
            <p:nvPr/>
          </p:nvSpPr>
          <p:spPr bwMode="auto">
            <a:xfrm>
              <a:off x="4995" y="1067"/>
              <a:ext cx="394" cy="21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算法</a:t>
              </a:r>
              <a:endParaRPr lang="zh-CN" altLang="en-US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49704" name="组合 1649703"/>
          <p:cNvGrpSpPr/>
          <p:nvPr/>
        </p:nvGrpSpPr>
        <p:grpSpPr>
          <a:xfrm>
            <a:off x="6276975" y="1397000"/>
            <a:ext cx="852488" cy="855663"/>
            <a:chOff x="4555" y="685"/>
            <a:chExt cx="537" cy="539"/>
          </a:xfrm>
        </p:grpSpPr>
        <p:sp>
          <p:nvSpPr>
            <p:cNvPr id="1649705" name="AutoShape 39"/>
            <p:cNvSpPr/>
            <p:nvPr/>
          </p:nvSpPr>
          <p:spPr>
            <a:xfrm>
              <a:off x="4555" y="685"/>
              <a:ext cx="537" cy="539"/>
            </a:xfrm>
            <a:custGeom>
              <a:avLst/>
              <a:gdLst>
                <a:gd name="txL" fmla="*/ 3167 w 21600"/>
                <a:gd name="txT" fmla="*/ 3160 h 21600"/>
                <a:gd name="txR" fmla="*/ 18433 w 21600"/>
                <a:gd name="txB" fmla="*/ 18440 h 21600"/>
              </a:gdLst>
              <a:ahLst/>
              <a:cxnLst>
                <a:cxn ang="0">
                  <a:pos x="832" y="0"/>
                </a:cxn>
                <a:cxn ang="0">
                  <a:pos x="244" y="243"/>
                </a:cxn>
                <a:cxn ang="0">
                  <a:pos x="0" y="831"/>
                </a:cxn>
                <a:cxn ang="0">
                  <a:pos x="244" y="1418"/>
                </a:cxn>
                <a:cxn ang="0">
                  <a:pos x="832" y="1661"/>
                </a:cxn>
                <a:cxn ang="0">
                  <a:pos x="1420" y="1418"/>
                </a:cxn>
                <a:cxn ang="0">
                  <a:pos x="1664" y="831"/>
                </a:cxn>
                <a:cxn ang="0">
                  <a:pos x="1420" y="24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rgbClr val="CC9900"/>
            </a:solidFill>
            <a:ln w="9525" cap="flat" cmpd="sng">
              <a:solidFill>
                <a:srgbClr val="CC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CC99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49706" name="Oval 40"/>
            <p:cNvSpPr/>
            <p:nvPr/>
          </p:nvSpPr>
          <p:spPr>
            <a:xfrm>
              <a:off x="4600" y="730"/>
              <a:ext cx="447" cy="450"/>
            </a:xfrm>
            <a:prstGeom prst="ellipse">
              <a:avLst/>
            </a:prstGeom>
            <a:solidFill>
              <a:srgbClr val="CC9900"/>
            </a:solidFill>
            <a:ln w="2857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FFFF66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" name="Text Box 84"/>
            <p:cNvSpPr txBox="1">
              <a:spLocks noChangeArrowheads="1"/>
            </p:cNvSpPr>
            <p:nvPr/>
          </p:nvSpPr>
          <p:spPr bwMode="auto">
            <a:xfrm>
              <a:off x="4627" y="848"/>
              <a:ext cx="394" cy="21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系统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49708" name="文本框 1649707"/>
          <p:cNvSpPr txBox="1"/>
          <p:nvPr/>
        </p:nvSpPr>
        <p:spPr>
          <a:xfrm>
            <a:off x="3006725" y="5322888"/>
            <a:ext cx="1060450" cy="825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局域网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广域网：机器网络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9709" name="文本框 1649708"/>
          <p:cNvSpPr txBox="1"/>
          <p:nvPr/>
        </p:nvSpPr>
        <p:spPr>
          <a:xfrm>
            <a:off x="1979613" y="5322888"/>
            <a:ext cx="1079500" cy="1069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互联网：信息网络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广义资源网络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9710" name="文本框 1649709"/>
          <p:cNvSpPr txBox="1"/>
          <p:nvPr/>
        </p:nvSpPr>
        <p:spPr>
          <a:xfrm>
            <a:off x="1116013" y="5322888"/>
            <a:ext cx="857250" cy="1069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物联网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知识网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服务网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社会网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9711" name="文本框 1649710"/>
          <p:cNvSpPr txBox="1"/>
          <p:nvPr/>
        </p:nvSpPr>
        <p:spPr>
          <a:xfrm>
            <a:off x="5191125" y="5373688"/>
            <a:ext cx="1042988" cy="581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事务管理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与数据库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9712" name="文本框 1649711"/>
          <p:cNvSpPr txBox="1"/>
          <p:nvPr/>
        </p:nvSpPr>
        <p:spPr>
          <a:xfrm>
            <a:off x="6191250" y="5373688"/>
            <a:ext cx="1212850" cy="581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数据分析与数据仓库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9713" name="文本框 1649712"/>
          <p:cNvSpPr txBox="1"/>
          <p:nvPr/>
        </p:nvSpPr>
        <p:spPr>
          <a:xfrm>
            <a:off x="7388225" y="5373688"/>
            <a:ext cx="1169988" cy="581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数据聚集与大数据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649714" name="组合 1649713"/>
          <p:cNvGrpSpPr/>
          <p:nvPr/>
        </p:nvGrpSpPr>
        <p:grpSpPr>
          <a:xfrm>
            <a:off x="304800" y="1468438"/>
            <a:ext cx="8839200" cy="3492500"/>
            <a:chOff x="141" y="925"/>
            <a:chExt cx="5568" cy="2200"/>
          </a:xfrm>
        </p:grpSpPr>
        <p:sp>
          <p:nvSpPr>
            <p:cNvPr id="1649715" name="文本框 1649714"/>
            <p:cNvSpPr txBox="1"/>
            <p:nvPr/>
          </p:nvSpPr>
          <p:spPr>
            <a:xfrm>
              <a:off x="2034" y="925"/>
              <a:ext cx="675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量子计算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/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光子计算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9716" name="文本框 1649715"/>
            <p:cNvSpPr txBox="1"/>
            <p:nvPr/>
          </p:nvSpPr>
          <p:spPr>
            <a:xfrm>
              <a:off x="3142" y="1147"/>
              <a:ext cx="62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移动计算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9717" name="文本框 1649716"/>
            <p:cNvSpPr txBox="1"/>
            <p:nvPr/>
          </p:nvSpPr>
          <p:spPr>
            <a:xfrm>
              <a:off x="1027" y="1117"/>
              <a:ext cx="756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生物计算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计算生物学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9718" name="文本框 1649717"/>
            <p:cNvSpPr txBox="1"/>
            <p:nvPr/>
          </p:nvSpPr>
          <p:spPr>
            <a:xfrm>
              <a:off x="142" y="1779"/>
              <a:ext cx="756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计算物理学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计算化学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9719" name="文本框 1649718"/>
            <p:cNvSpPr txBox="1"/>
            <p:nvPr/>
          </p:nvSpPr>
          <p:spPr>
            <a:xfrm>
              <a:off x="141" y="2338"/>
              <a:ext cx="756" cy="5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计算经济学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计算统计学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计算金融学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9720" name="文本框 1649719"/>
            <p:cNvSpPr txBox="1"/>
            <p:nvPr/>
          </p:nvSpPr>
          <p:spPr>
            <a:xfrm>
              <a:off x="4944" y="1663"/>
              <a:ext cx="756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企业计算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计算工程学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9721" name="文本框 1649720"/>
            <p:cNvSpPr txBox="1"/>
            <p:nvPr/>
          </p:nvSpPr>
          <p:spPr>
            <a:xfrm>
              <a:off x="4941" y="2135"/>
              <a:ext cx="628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服务计算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云计算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9722" name="文本框 1649721"/>
            <p:cNvSpPr txBox="1"/>
            <p:nvPr/>
          </p:nvSpPr>
          <p:spPr>
            <a:xfrm>
              <a:off x="4953" y="2605"/>
              <a:ext cx="756" cy="5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社会计算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计算广告学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媒体计算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9723" name="文本框 1649722"/>
            <p:cNvSpPr txBox="1"/>
            <p:nvPr/>
          </p:nvSpPr>
          <p:spPr>
            <a:xfrm>
              <a:off x="3117" y="1566"/>
              <a:ext cx="62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纳米计算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9724" name="文本框 1649723"/>
            <p:cNvSpPr txBox="1"/>
            <p:nvPr/>
          </p:nvSpPr>
          <p:spPr>
            <a:xfrm>
              <a:off x="3515" y="1344"/>
              <a:ext cx="62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智能计算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9725" name="文本框 1649724"/>
            <p:cNvSpPr txBox="1"/>
            <p:nvPr/>
          </p:nvSpPr>
          <p:spPr>
            <a:xfrm>
              <a:off x="1555" y="1421"/>
              <a:ext cx="756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计算语言学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9726" name="文本框 1649725"/>
            <p:cNvSpPr txBox="1"/>
            <p:nvPr/>
          </p:nvSpPr>
          <p:spPr>
            <a:xfrm>
              <a:off x="3718" y="1518"/>
              <a:ext cx="62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神经计算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49727" name="Text Box 16"/>
          <p:cNvSpPr txBox="1"/>
          <p:nvPr/>
        </p:nvSpPr>
        <p:spPr>
          <a:xfrm>
            <a:off x="184468" y="162560"/>
            <a:ext cx="515810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(5)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为什么网络化思维、数据化思维很重要？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649728" name="文本框 1649727"/>
          <p:cNvSpPr txBox="1"/>
          <p:nvPr/>
        </p:nvSpPr>
        <p:spPr>
          <a:xfrm>
            <a:off x="209550" y="996950"/>
            <a:ext cx="5795963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计算之树的第五和第六个维度</a:t>
            </a:r>
            <a:r>
              <a:rPr lang="en-US" altLang="zh-CN" sz="2400" b="0">
                <a:latin typeface="Arial" panose="020B0604020202020204" pitchFamily="34" charset="0"/>
                <a:ea typeface="华文中宋" panose="02010600040101010101" pitchFamily="2" charset="-122"/>
              </a:rPr>
              <a:t>—</a:t>
            </a:r>
            <a:r>
              <a:rPr lang="zh-CN" altLang="en-US" sz="2400" b="0" dirty="0">
                <a:latin typeface="Arial" panose="020B0604020202020204" pitchFamily="34" charset="0"/>
                <a:ea typeface="华文中宋" panose="02010600040101010101" pitchFamily="2" charset="-122"/>
              </a:rPr>
              <a:t>网络化思维和数据化思维</a:t>
            </a:r>
            <a:endParaRPr lang="zh-CN" altLang="en-US" sz="2400" b="0" dirty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50690" name="图片 1650689" descr="TreePi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513" y="893763"/>
            <a:ext cx="8666162" cy="5837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0691" name="图片 1650690" descr="20121226双线式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844675"/>
            <a:ext cx="8293100" cy="42799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50692" name="组合 1650691"/>
          <p:cNvGrpSpPr/>
          <p:nvPr/>
        </p:nvGrpSpPr>
        <p:grpSpPr>
          <a:xfrm>
            <a:off x="5267325" y="5907088"/>
            <a:ext cx="912813" cy="855662"/>
            <a:chOff x="2381" y="2976"/>
            <a:chExt cx="1065" cy="965"/>
          </a:xfrm>
        </p:grpSpPr>
        <p:sp>
          <p:nvSpPr>
            <p:cNvPr id="20" name="AutoShape 39"/>
            <p:cNvSpPr>
              <a:spLocks noChangeArrowheads="1"/>
            </p:cNvSpPr>
            <p:nvPr/>
          </p:nvSpPr>
          <p:spPr bwMode="gray">
            <a:xfrm>
              <a:off x="2381" y="2976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Oval 40"/>
            <p:cNvSpPr>
              <a:spLocks noChangeArrowheads="1"/>
            </p:cNvSpPr>
            <p:nvPr/>
          </p:nvSpPr>
          <p:spPr bwMode="gray">
            <a:xfrm>
              <a:off x="2469" y="3056"/>
              <a:ext cx="889" cy="806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Text Box 84"/>
            <p:cNvSpPr txBox="1">
              <a:spLocks noChangeArrowheads="1"/>
            </p:cNvSpPr>
            <p:nvPr/>
          </p:nvSpPr>
          <p:spPr bwMode="auto">
            <a:xfrm>
              <a:off x="2472" y="3261"/>
              <a:ext cx="881" cy="44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0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递归</a:t>
              </a:r>
              <a:endParaRPr lang="zh-CN" altLang="en-US" sz="20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50696" name="组合 1650695"/>
          <p:cNvGrpSpPr/>
          <p:nvPr/>
        </p:nvGrpSpPr>
        <p:grpSpPr>
          <a:xfrm>
            <a:off x="4160838" y="5907088"/>
            <a:ext cx="912812" cy="855662"/>
            <a:chOff x="2536" y="3486"/>
            <a:chExt cx="575" cy="539"/>
          </a:xfrm>
        </p:grpSpPr>
        <p:sp>
          <p:nvSpPr>
            <p:cNvPr id="14" name="AutoShape 39"/>
            <p:cNvSpPr>
              <a:spLocks noChangeArrowheads="1"/>
            </p:cNvSpPr>
            <p:nvPr/>
          </p:nvSpPr>
          <p:spPr bwMode="gray">
            <a:xfrm>
              <a:off x="2536" y="3486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Oval 40"/>
            <p:cNvSpPr>
              <a:spLocks noChangeArrowheads="1"/>
            </p:cNvSpPr>
            <p:nvPr/>
          </p:nvSpPr>
          <p:spPr bwMode="gray">
            <a:xfrm>
              <a:off x="2584" y="3530"/>
              <a:ext cx="480" cy="451"/>
            </a:xfrm>
            <a:prstGeom prst="ellipse">
              <a:avLst/>
            </a:prstGeom>
            <a:solidFill>
              <a:srgbClr val="008000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" name="Text Box 84"/>
            <p:cNvSpPr txBox="1">
              <a:spLocks noChangeArrowheads="1"/>
            </p:cNvSpPr>
            <p:nvPr/>
          </p:nvSpPr>
          <p:spPr bwMode="auto">
            <a:xfrm>
              <a:off x="2584" y="3630"/>
              <a:ext cx="47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sz="20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程序</a:t>
              </a:r>
              <a:endParaRPr lang="zh-CN" altLang="en-US" sz="2000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50700" name="组合 1650699"/>
          <p:cNvGrpSpPr/>
          <p:nvPr/>
        </p:nvGrpSpPr>
        <p:grpSpPr>
          <a:xfrm>
            <a:off x="3073400" y="5907088"/>
            <a:ext cx="912813" cy="855662"/>
            <a:chOff x="2380" y="1784"/>
            <a:chExt cx="1065" cy="965"/>
          </a:xfrm>
        </p:grpSpPr>
        <p:sp>
          <p:nvSpPr>
            <p:cNvPr id="3" name="AutoShape 39"/>
            <p:cNvSpPr>
              <a:spLocks noChangeArrowheads="1"/>
            </p:cNvSpPr>
            <p:nvPr/>
          </p:nvSpPr>
          <p:spPr bwMode="gray">
            <a:xfrm>
              <a:off x="2380" y="1784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50702" name="Oval 40"/>
            <p:cNvSpPr/>
            <p:nvPr/>
          </p:nvSpPr>
          <p:spPr>
            <a:xfrm>
              <a:off x="2468" y="1864"/>
              <a:ext cx="889" cy="806"/>
            </a:xfrm>
            <a:prstGeom prst="ellipse">
              <a:avLst/>
            </a:prstGeom>
            <a:solidFill>
              <a:srgbClr val="666699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" name="Text Box 84"/>
            <p:cNvSpPr txBox="1">
              <a:spLocks noChangeArrowheads="1"/>
            </p:cNvSpPr>
            <p:nvPr/>
          </p:nvSpPr>
          <p:spPr bwMode="auto">
            <a:xfrm>
              <a:off x="2471" y="2076"/>
              <a:ext cx="883" cy="41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en-US" altLang="zh-CN" sz="1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0</a:t>
              </a:r>
              <a:r>
                <a:rPr lang="zh-CN" altLang="en-US" sz="18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和</a:t>
              </a:r>
              <a:r>
                <a:rPr lang="en-US" altLang="zh-CN" sz="18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1</a:t>
              </a:r>
              <a:endParaRPr lang="en-US" altLang="zh-CN" sz="18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650704" name="直接连接符 1650703"/>
          <p:cNvSpPr/>
          <p:nvPr/>
        </p:nvSpPr>
        <p:spPr>
          <a:xfrm>
            <a:off x="558800" y="5334000"/>
            <a:ext cx="798195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0705" name="任意多边形 1650704"/>
          <p:cNvSpPr/>
          <p:nvPr/>
        </p:nvSpPr>
        <p:spPr>
          <a:xfrm>
            <a:off x="2635250" y="3341688"/>
            <a:ext cx="4002088" cy="3998912"/>
          </a:xfrm>
          <a:custGeom>
            <a:avLst/>
            <a:gdLst>
              <a:gd name="txL" fmla="*/ 2 w 21600"/>
              <a:gd name="txT" fmla="*/ 0 h 21600"/>
              <a:gd name="txR" fmla="*/ 21597 w 21600"/>
              <a:gd name="txB" fmla="*/ 10581 h 21600"/>
            </a:gdLst>
            <a:ahLst/>
            <a:cxnLst>
              <a:cxn ang="270">
                <a:pos x="10800" y="0"/>
              </a:cxn>
              <a:cxn ang="180">
                <a:pos x="254" y="10575"/>
              </a:cxn>
              <a:cxn ang="270">
                <a:pos x="10800" y="504"/>
              </a:cxn>
              <a:cxn ang="0">
                <a:pos x="21345" y="10575"/>
              </a:cxn>
            </a:cxnLst>
            <a:rect l="txL" t="txT" r="txR" b="txB"/>
            <a:pathLst>
              <a:path w="21600" h="21600">
                <a:moveTo>
                  <a:pt x="506" y="10581"/>
                </a:moveTo>
                <a:arcTo wR="10296" hR="10296" stAng="-10726875" swAng="10653750"/>
                <a:lnTo>
                  <a:pt x="21597" y="10570"/>
                </a:lnTo>
                <a:arcTo wR="10800" hR="10800" stAng="21526875" swAng="-10653750"/>
                <a:close/>
              </a:path>
            </a:pathLst>
          </a:custGeom>
          <a:solidFill>
            <a:schemeClr val="bg2"/>
          </a:solidFill>
          <a:ln w="9525" cap="flat" cmpd="sng">
            <a:solidFill>
              <a:srgbClr val="FFFF66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650706" name="任意多边形 1650705"/>
          <p:cNvSpPr/>
          <p:nvPr/>
        </p:nvSpPr>
        <p:spPr>
          <a:xfrm>
            <a:off x="1631950" y="2590800"/>
            <a:ext cx="6076950" cy="5473700"/>
          </a:xfrm>
          <a:custGeom>
            <a:avLst/>
            <a:gdLst>
              <a:gd name="txL" fmla="*/ 0 w 21600"/>
              <a:gd name="txT" fmla="*/ 0 h 21600"/>
              <a:gd name="txR" fmla="*/ 21599 w 21600"/>
              <a:gd name="txB" fmla="*/ 10670 h 21600"/>
            </a:gdLst>
            <a:ahLst/>
            <a:cxnLst>
              <a:cxn ang="270">
                <a:pos x="10800" y="0"/>
              </a:cxn>
              <a:cxn ang="180">
                <a:pos x="179" y="10667"/>
              </a:cxn>
              <a:cxn ang="270">
                <a:pos x="10800" y="358"/>
              </a:cxn>
              <a:cxn ang="0">
                <a:pos x="21420" y="10667"/>
              </a:cxn>
            </a:cxnLst>
            <a:rect l="txL" t="txT" r="txR" b="txB"/>
            <a:pathLst>
              <a:path w="21600" h="21600">
                <a:moveTo>
                  <a:pt x="358" y="10670"/>
                </a:moveTo>
                <a:arcTo wR="10442" hR="10442" stAng="-10757204" swAng="10714407"/>
                <a:lnTo>
                  <a:pt x="21599" y="10665"/>
                </a:lnTo>
                <a:arcTo wR="10800" hR="10800" stAng="21557204" swAng="-10714407"/>
                <a:close/>
              </a:path>
            </a:pathLst>
          </a:custGeom>
          <a:solidFill>
            <a:schemeClr val="bg2"/>
          </a:solidFill>
          <a:ln w="9525" cap="flat" cmpd="sng">
            <a:solidFill>
              <a:srgbClr val="FFFF66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650707" name="任意多边形 1650706"/>
          <p:cNvSpPr/>
          <p:nvPr/>
        </p:nvSpPr>
        <p:spPr>
          <a:xfrm>
            <a:off x="3384550" y="4084638"/>
            <a:ext cx="2344738" cy="2455862"/>
          </a:xfrm>
          <a:custGeom>
            <a:avLst/>
            <a:gdLst>
              <a:gd name="txL" fmla="*/ 2 w 21600"/>
              <a:gd name="txT" fmla="*/ 0 h 21600"/>
              <a:gd name="txR" fmla="*/ 21597 w 21600"/>
              <a:gd name="txB" fmla="*/ 10580 h 21600"/>
            </a:gdLst>
            <a:ahLst/>
            <a:cxnLst>
              <a:cxn ang="270">
                <a:pos x="10800" y="0"/>
              </a:cxn>
              <a:cxn ang="180">
                <a:pos x="358" y="10572"/>
              </a:cxn>
              <a:cxn ang="270">
                <a:pos x="10800" y="712"/>
              </a:cxn>
              <a:cxn ang="0">
                <a:pos x="21241" y="10572"/>
              </a:cxn>
            </a:cxnLst>
            <a:rect l="txL" t="txT" r="txR" b="txB"/>
            <a:pathLst>
              <a:path w="21600" h="21600">
                <a:moveTo>
                  <a:pt x="714" y="10580"/>
                </a:moveTo>
                <a:arcTo wR="10088" hR="10088" stAng="-10725027" swAng="10650053"/>
                <a:lnTo>
                  <a:pt x="21597" y="10564"/>
                </a:lnTo>
                <a:arcTo wR="10800" hR="10800" stAng="21525027" swAng="-10650053"/>
                <a:close/>
              </a:path>
            </a:pathLst>
          </a:custGeom>
          <a:solidFill>
            <a:schemeClr val="bg2"/>
          </a:solidFill>
          <a:ln w="9525" cap="flat" cmpd="sng">
            <a:solidFill>
              <a:srgbClr val="FFFF66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1650708" name="组合 1650707"/>
          <p:cNvGrpSpPr/>
          <p:nvPr/>
        </p:nvGrpSpPr>
        <p:grpSpPr>
          <a:xfrm>
            <a:off x="4159250" y="1922463"/>
            <a:ext cx="912813" cy="855662"/>
            <a:chOff x="-1172" y="1055"/>
            <a:chExt cx="575" cy="539"/>
          </a:xfrm>
        </p:grpSpPr>
        <p:sp>
          <p:nvSpPr>
            <p:cNvPr id="5" name="AutoShape 39"/>
            <p:cNvSpPr>
              <a:spLocks noChangeArrowheads="1"/>
            </p:cNvSpPr>
            <p:nvPr/>
          </p:nvSpPr>
          <p:spPr bwMode="gray">
            <a:xfrm>
              <a:off x="-1172" y="105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50710" name="Oval 40"/>
            <p:cNvSpPr/>
            <p:nvPr/>
          </p:nvSpPr>
          <p:spPr>
            <a:xfrm>
              <a:off x="-1124" y="1099"/>
              <a:ext cx="479" cy="450"/>
            </a:xfrm>
            <a:prstGeom prst="ellipse">
              <a:avLst/>
            </a:prstGeom>
            <a:solidFill>
              <a:srgbClr val="666699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" name="Text Box 84"/>
            <p:cNvSpPr txBox="1">
              <a:spLocks noChangeArrowheads="1"/>
            </p:cNvSpPr>
            <p:nvPr/>
          </p:nvSpPr>
          <p:spPr bwMode="auto">
            <a:xfrm>
              <a:off x="-1135" y="1141"/>
              <a:ext cx="525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云计算环境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50712" name="组合 1650711"/>
          <p:cNvGrpSpPr/>
          <p:nvPr/>
        </p:nvGrpSpPr>
        <p:grpSpPr>
          <a:xfrm>
            <a:off x="4122738" y="2913063"/>
            <a:ext cx="965200" cy="855662"/>
            <a:chOff x="-1219" y="1679"/>
            <a:chExt cx="608" cy="539"/>
          </a:xfrm>
        </p:grpSpPr>
        <p:sp>
          <p:nvSpPr>
            <p:cNvPr id="7" name="AutoShape 39"/>
            <p:cNvSpPr>
              <a:spLocks noChangeArrowheads="1"/>
            </p:cNvSpPr>
            <p:nvPr/>
          </p:nvSpPr>
          <p:spPr bwMode="gray">
            <a:xfrm>
              <a:off x="-1195" y="1679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Oval 40"/>
            <p:cNvSpPr>
              <a:spLocks noChangeArrowheads="1"/>
            </p:cNvSpPr>
            <p:nvPr/>
          </p:nvSpPr>
          <p:spPr bwMode="gray">
            <a:xfrm>
              <a:off x="-1147" y="1723"/>
              <a:ext cx="480" cy="451"/>
            </a:xfrm>
            <a:prstGeom prst="ellipse">
              <a:avLst/>
            </a:prstGeom>
            <a:solidFill>
              <a:srgbClr val="008000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Text Box 84"/>
            <p:cNvSpPr txBox="1">
              <a:spLocks noChangeArrowheads="1"/>
            </p:cNvSpPr>
            <p:nvPr/>
          </p:nvSpPr>
          <p:spPr bwMode="auto">
            <a:xfrm>
              <a:off x="-1219" y="1751"/>
              <a:ext cx="608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并行分布环境 </a:t>
              </a:r>
              <a:endParaRPr lang="zh-CN" altLang="en-US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50716" name="组合 1650715"/>
          <p:cNvGrpSpPr/>
          <p:nvPr/>
        </p:nvGrpSpPr>
        <p:grpSpPr>
          <a:xfrm>
            <a:off x="4124325" y="3922713"/>
            <a:ext cx="912813" cy="855662"/>
            <a:chOff x="-1194" y="2315"/>
            <a:chExt cx="575" cy="539"/>
          </a:xfrm>
        </p:grpSpPr>
        <p:sp>
          <p:nvSpPr>
            <p:cNvPr id="10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个人计算环境</a:t>
              </a:r>
              <a:endParaRPr lang="zh-CN" altLang="en-US" b="0" dirty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50720" name="组合 1650719"/>
          <p:cNvGrpSpPr/>
          <p:nvPr/>
        </p:nvGrpSpPr>
        <p:grpSpPr>
          <a:xfrm>
            <a:off x="4130675" y="4862513"/>
            <a:ext cx="912813" cy="855662"/>
            <a:chOff x="-1194" y="2315"/>
            <a:chExt cx="575" cy="539"/>
          </a:xfrm>
        </p:grpSpPr>
        <p:sp>
          <p:nvSpPr>
            <p:cNvPr id="13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spcBef>
                  <a:spcPct val="35000"/>
                </a:spcBef>
              </a:pP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冯</a:t>
              </a:r>
              <a:r>
                <a:rPr lang="en-US" altLang="zh-CN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.</a:t>
              </a:r>
              <a:r>
                <a:rPr lang="zh-CN" altLang="en-US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诺依曼机</a:t>
              </a:r>
              <a:endParaRPr lang="zh-CN" altLang="en-US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50724" name="组合 1650723"/>
          <p:cNvGrpSpPr/>
          <p:nvPr/>
        </p:nvGrpSpPr>
        <p:grpSpPr>
          <a:xfrm>
            <a:off x="5810250" y="1001713"/>
            <a:ext cx="852488" cy="855662"/>
            <a:chOff x="4923" y="904"/>
            <a:chExt cx="537" cy="539"/>
          </a:xfrm>
        </p:grpSpPr>
        <p:sp>
          <p:nvSpPr>
            <p:cNvPr id="1650725" name="AutoShape 39"/>
            <p:cNvSpPr/>
            <p:nvPr/>
          </p:nvSpPr>
          <p:spPr>
            <a:xfrm>
              <a:off x="4923" y="904"/>
              <a:ext cx="537" cy="539"/>
            </a:xfrm>
            <a:custGeom>
              <a:avLst/>
              <a:gdLst>
                <a:gd name="txL" fmla="*/ 3167 w 21600"/>
                <a:gd name="txT" fmla="*/ 3160 h 21600"/>
                <a:gd name="txR" fmla="*/ 18433 w 21600"/>
                <a:gd name="txB" fmla="*/ 18440 h 21600"/>
              </a:gdLst>
              <a:ahLst/>
              <a:cxnLst>
                <a:cxn ang="0">
                  <a:pos x="832" y="0"/>
                </a:cxn>
                <a:cxn ang="0">
                  <a:pos x="244" y="243"/>
                </a:cxn>
                <a:cxn ang="0">
                  <a:pos x="0" y="831"/>
                </a:cxn>
                <a:cxn ang="0">
                  <a:pos x="244" y="1418"/>
                </a:cxn>
                <a:cxn ang="0">
                  <a:pos x="832" y="1661"/>
                </a:cxn>
                <a:cxn ang="0">
                  <a:pos x="1420" y="1418"/>
                </a:cxn>
                <a:cxn ang="0">
                  <a:pos x="1664" y="831"/>
                </a:cxn>
                <a:cxn ang="0">
                  <a:pos x="1420" y="24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rgbClr val="CCCC00"/>
            </a:solidFill>
            <a:ln w="9525" cap="flat" cmpd="sng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50726" name="Oval 40"/>
            <p:cNvSpPr/>
            <p:nvPr/>
          </p:nvSpPr>
          <p:spPr>
            <a:xfrm>
              <a:off x="4968" y="949"/>
              <a:ext cx="447" cy="450"/>
            </a:xfrm>
            <a:prstGeom prst="ellipse">
              <a:avLst/>
            </a:prstGeom>
            <a:solidFill>
              <a:srgbClr val="CCCC00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Text Box 84"/>
            <p:cNvSpPr txBox="1">
              <a:spLocks noChangeArrowheads="1"/>
            </p:cNvSpPr>
            <p:nvPr/>
          </p:nvSpPr>
          <p:spPr bwMode="auto">
            <a:xfrm>
              <a:off x="4995" y="1067"/>
              <a:ext cx="394" cy="21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算法</a:t>
              </a:r>
              <a:endParaRPr lang="zh-CN" altLang="en-US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50728" name="组合 1650727"/>
          <p:cNvGrpSpPr/>
          <p:nvPr/>
        </p:nvGrpSpPr>
        <p:grpSpPr>
          <a:xfrm>
            <a:off x="6276975" y="1397000"/>
            <a:ext cx="852488" cy="855663"/>
            <a:chOff x="4555" y="685"/>
            <a:chExt cx="537" cy="539"/>
          </a:xfrm>
        </p:grpSpPr>
        <p:sp>
          <p:nvSpPr>
            <p:cNvPr id="1650729" name="AutoShape 39"/>
            <p:cNvSpPr/>
            <p:nvPr/>
          </p:nvSpPr>
          <p:spPr>
            <a:xfrm>
              <a:off x="4555" y="685"/>
              <a:ext cx="537" cy="539"/>
            </a:xfrm>
            <a:custGeom>
              <a:avLst/>
              <a:gdLst>
                <a:gd name="txL" fmla="*/ 3167 w 21600"/>
                <a:gd name="txT" fmla="*/ 3160 h 21600"/>
                <a:gd name="txR" fmla="*/ 18433 w 21600"/>
                <a:gd name="txB" fmla="*/ 18440 h 21600"/>
              </a:gdLst>
              <a:ahLst/>
              <a:cxnLst>
                <a:cxn ang="0">
                  <a:pos x="832" y="0"/>
                </a:cxn>
                <a:cxn ang="0">
                  <a:pos x="244" y="243"/>
                </a:cxn>
                <a:cxn ang="0">
                  <a:pos x="0" y="831"/>
                </a:cxn>
                <a:cxn ang="0">
                  <a:pos x="244" y="1418"/>
                </a:cxn>
                <a:cxn ang="0">
                  <a:pos x="832" y="1661"/>
                </a:cxn>
                <a:cxn ang="0">
                  <a:pos x="1420" y="1418"/>
                </a:cxn>
                <a:cxn ang="0">
                  <a:pos x="1664" y="831"/>
                </a:cxn>
                <a:cxn ang="0">
                  <a:pos x="1420" y="24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rgbClr val="CC9900"/>
            </a:solidFill>
            <a:ln w="9525" cap="flat" cmpd="sng">
              <a:solidFill>
                <a:srgbClr val="CC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CC99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50730" name="Oval 40"/>
            <p:cNvSpPr/>
            <p:nvPr/>
          </p:nvSpPr>
          <p:spPr>
            <a:xfrm>
              <a:off x="4600" y="730"/>
              <a:ext cx="447" cy="450"/>
            </a:xfrm>
            <a:prstGeom prst="ellipse">
              <a:avLst/>
            </a:prstGeom>
            <a:solidFill>
              <a:srgbClr val="CC9900"/>
            </a:solidFill>
            <a:ln w="2857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800" b="0" dirty="0">
                <a:solidFill>
                  <a:srgbClr val="FFFF66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" name="Text Box 84"/>
            <p:cNvSpPr txBox="1">
              <a:spLocks noChangeArrowheads="1"/>
            </p:cNvSpPr>
            <p:nvPr/>
          </p:nvSpPr>
          <p:spPr bwMode="auto">
            <a:xfrm>
              <a:off x="4627" y="848"/>
              <a:ext cx="394" cy="21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系统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50732" name="组合 1650731"/>
          <p:cNvGrpSpPr/>
          <p:nvPr/>
        </p:nvGrpSpPr>
        <p:grpSpPr>
          <a:xfrm>
            <a:off x="349250" y="895350"/>
            <a:ext cx="1325563" cy="1201738"/>
            <a:chOff x="220" y="574"/>
            <a:chExt cx="835" cy="757"/>
          </a:xfrm>
        </p:grpSpPr>
        <p:grpSp>
          <p:nvGrpSpPr>
            <p:cNvPr id="1650733" name="Group 38"/>
            <p:cNvGrpSpPr/>
            <p:nvPr/>
          </p:nvGrpSpPr>
          <p:grpSpPr>
            <a:xfrm>
              <a:off x="220" y="574"/>
              <a:ext cx="835" cy="757"/>
              <a:chOff x="1474" y="2024"/>
              <a:chExt cx="1661" cy="1661"/>
            </a:xfrm>
          </p:grpSpPr>
          <p:sp>
            <p:nvSpPr>
              <p:cNvPr id="23" name="AutoShape 39"/>
              <p:cNvSpPr>
                <a:spLocks noChangeArrowheads="1"/>
              </p:cNvSpPr>
              <p:nvPr/>
            </p:nvSpPr>
            <p:spPr bwMode="gray">
              <a:xfrm>
                <a:off x="1471" y="2024"/>
                <a:ext cx="1664" cy="1661"/>
              </a:xfrm>
              <a:custGeom>
                <a:avLst/>
                <a:gdLst>
                  <a:gd name="G0" fmla="+- 1914 0 0"/>
                  <a:gd name="G1" fmla="+- 21600 0 1914"/>
                  <a:gd name="G2" fmla="+- 21600 0 1914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914" y="10800"/>
                    </a:moveTo>
                    <a:cubicBezTo>
                      <a:pt x="1914" y="15708"/>
                      <a:pt x="5892" y="19686"/>
                      <a:pt x="10800" y="19686"/>
                    </a:cubicBezTo>
                    <a:cubicBezTo>
                      <a:pt x="15708" y="19686"/>
                      <a:pt x="19686" y="15708"/>
                      <a:pt x="19686" y="10800"/>
                    </a:cubicBezTo>
                    <a:cubicBezTo>
                      <a:pt x="19686" y="5892"/>
                      <a:pt x="15708" y="1914"/>
                      <a:pt x="10800" y="1914"/>
                    </a:cubicBezTo>
                    <a:cubicBezTo>
                      <a:pt x="5892" y="1914"/>
                      <a:pt x="1914" y="5892"/>
                      <a:pt x="1914" y="1080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50735" name="Oval 40"/>
              <p:cNvSpPr/>
              <p:nvPr/>
            </p:nvSpPr>
            <p:spPr>
              <a:xfrm>
                <a:off x="1610" y="2179"/>
                <a:ext cx="1387" cy="1387"/>
              </a:xfrm>
              <a:prstGeom prst="ellipse">
                <a:avLst/>
              </a:prstGeom>
              <a:solidFill>
                <a:srgbClr val="00CCFF"/>
              </a:solidFill>
              <a:ln w="285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endParaRPr lang="zh-CN" altLang="en-US" sz="1800" b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4" name="Text Box 84"/>
            <p:cNvSpPr txBox="1">
              <a:spLocks noChangeArrowheads="1"/>
            </p:cNvSpPr>
            <p:nvPr/>
          </p:nvSpPr>
          <p:spPr bwMode="auto">
            <a:xfrm>
              <a:off x="300" y="769"/>
              <a:ext cx="675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>
                <a:buClrTx/>
              </a:pPr>
              <a:r>
                <a:rPr lang="zh-CN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社会/自然的计算化</a:t>
              </a:r>
              <a:endParaRPr lang="zh-CN" altLang="zh-CN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50737" name="组合 1650736"/>
          <p:cNvGrpSpPr/>
          <p:nvPr/>
        </p:nvGrpSpPr>
        <p:grpSpPr>
          <a:xfrm>
            <a:off x="7477125" y="895350"/>
            <a:ext cx="1325563" cy="1201738"/>
            <a:chOff x="4710" y="574"/>
            <a:chExt cx="835" cy="757"/>
          </a:xfrm>
        </p:grpSpPr>
        <p:grpSp>
          <p:nvGrpSpPr>
            <p:cNvPr id="1650738" name="Group 38"/>
            <p:cNvGrpSpPr/>
            <p:nvPr/>
          </p:nvGrpSpPr>
          <p:grpSpPr>
            <a:xfrm>
              <a:off x="4710" y="574"/>
              <a:ext cx="835" cy="757"/>
              <a:chOff x="1474" y="2024"/>
              <a:chExt cx="1661" cy="1661"/>
            </a:xfrm>
          </p:grpSpPr>
          <p:sp>
            <p:nvSpPr>
              <p:cNvPr id="1650739" name="AutoShape 39"/>
              <p:cNvSpPr/>
              <p:nvPr/>
            </p:nvSpPr>
            <p:spPr>
              <a:xfrm>
                <a:off x="1471" y="2024"/>
                <a:ext cx="1664" cy="1661"/>
              </a:xfrm>
              <a:custGeom>
                <a:avLst/>
                <a:gdLst>
                  <a:gd name="txL" fmla="*/ 3167 w 21600"/>
                  <a:gd name="txT" fmla="*/ 3160 h 21600"/>
                  <a:gd name="txR" fmla="*/ 18433 w 21600"/>
                  <a:gd name="txB" fmla="*/ 18440 h 21600"/>
                </a:gdLst>
                <a:ahLst/>
                <a:cxnLst>
                  <a:cxn ang="0">
                    <a:pos x="832" y="0"/>
                  </a:cxn>
                  <a:cxn ang="0">
                    <a:pos x="244" y="243"/>
                  </a:cxn>
                  <a:cxn ang="0">
                    <a:pos x="0" y="831"/>
                  </a:cxn>
                  <a:cxn ang="0">
                    <a:pos x="244" y="1418"/>
                  </a:cxn>
                  <a:cxn ang="0">
                    <a:pos x="832" y="1661"/>
                  </a:cxn>
                  <a:cxn ang="0">
                    <a:pos x="1420" y="1418"/>
                  </a:cxn>
                  <a:cxn ang="0">
                    <a:pos x="1664" y="831"/>
                  </a:cxn>
                  <a:cxn ang="0">
                    <a:pos x="1420" y="243"/>
                  </a:cxn>
                </a:cxnLst>
                <a:rect l="txL" t="txT" r="txR" b="txB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914" y="10800"/>
                    </a:moveTo>
                    <a:cubicBezTo>
                      <a:pt x="1914" y="15708"/>
                      <a:pt x="5892" y="19686"/>
                      <a:pt x="10800" y="19686"/>
                    </a:cubicBezTo>
                    <a:cubicBezTo>
                      <a:pt x="15708" y="19686"/>
                      <a:pt x="19686" y="15708"/>
                      <a:pt x="19686" y="10800"/>
                    </a:cubicBezTo>
                    <a:cubicBezTo>
                      <a:pt x="19686" y="5892"/>
                      <a:pt x="15708" y="1914"/>
                      <a:pt x="10800" y="1914"/>
                    </a:cubicBezTo>
                    <a:cubicBezTo>
                      <a:pt x="5892" y="1914"/>
                      <a:pt x="1914" y="5892"/>
                      <a:pt x="1914" y="108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endParaRPr lang="zh-CN" altLang="en-US" sz="1800" b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50740" name="Oval 40"/>
              <p:cNvSpPr/>
              <p:nvPr/>
            </p:nvSpPr>
            <p:spPr>
              <a:xfrm>
                <a:off x="1610" y="2179"/>
                <a:ext cx="1387" cy="1387"/>
              </a:xfrm>
              <a:prstGeom prst="ellipse">
                <a:avLst/>
              </a:prstGeom>
              <a:solidFill>
                <a:srgbClr val="00CCFF"/>
              </a:solidFill>
              <a:ln w="285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endParaRPr lang="zh-CN" altLang="en-US" sz="1800" b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5" name="Text Box 84"/>
            <p:cNvSpPr txBox="1">
              <a:spLocks noChangeArrowheads="1"/>
            </p:cNvSpPr>
            <p:nvPr/>
          </p:nvSpPr>
          <p:spPr bwMode="auto">
            <a:xfrm>
              <a:off x="4790" y="769"/>
              <a:ext cx="693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>
                <a:buClrTx/>
              </a:pPr>
              <a:r>
                <a:rPr lang="zh-CN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计算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/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求解</a:t>
              </a:r>
              <a:r>
                <a:rPr lang="zh-CN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的自然化</a:t>
              </a:r>
              <a:endParaRPr lang="zh-CN" altLang="zh-CN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50742" name="任意多边形 1650741"/>
          <p:cNvSpPr/>
          <p:nvPr/>
        </p:nvSpPr>
        <p:spPr>
          <a:xfrm>
            <a:off x="1503363" y="1909763"/>
            <a:ext cx="1844675" cy="1574800"/>
          </a:xfrm>
          <a:custGeom>
            <a:avLst/>
            <a:gdLst/>
            <a:ahLst/>
            <a:cxnLst/>
            <a:pathLst>
              <a:path w="1303" h="1114">
                <a:moveTo>
                  <a:pt x="0" y="0"/>
                </a:moveTo>
                <a:cubicBezTo>
                  <a:pt x="541" y="464"/>
                  <a:pt x="1083" y="928"/>
                  <a:pt x="1303" y="1114"/>
                </a:cubicBezTo>
              </a:path>
            </a:pathLst>
          </a:custGeom>
          <a:noFill/>
          <a:ln w="76200" cap="flat" cmpd="sng">
            <a:solidFill>
              <a:srgbClr val="CC3300"/>
            </a:solidFill>
            <a:prstDash val="solid"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650743" name="任意多边形 1650742"/>
          <p:cNvSpPr/>
          <p:nvPr/>
        </p:nvSpPr>
        <p:spPr>
          <a:xfrm flipH="1">
            <a:off x="5867400" y="1870075"/>
            <a:ext cx="1847850" cy="1614488"/>
          </a:xfrm>
          <a:custGeom>
            <a:avLst/>
            <a:gdLst/>
            <a:ahLst/>
            <a:cxnLst/>
            <a:pathLst>
              <a:path w="1303" h="1114">
                <a:moveTo>
                  <a:pt x="0" y="0"/>
                </a:moveTo>
                <a:cubicBezTo>
                  <a:pt x="541" y="464"/>
                  <a:pt x="1083" y="928"/>
                  <a:pt x="1303" y="1114"/>
                </a:cubicBez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headEnd type="triangl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650744" name="矩形 1650743"/>
          <p:cNvSpPr/>
          <p:nvPr/>
        </p:nvSpPr>
        <p:spPr>
          <a:xfrm rot="2442469">
            <a:off x="1400175" y="2709863"/>
            <a:ext cx="1800225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sz="1800" dirty="0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自然现象的计算的表达与推演</a:t>
            </a:r>
            <a:endParaRPr lang="zh-CN" altLang="en-US" sz="1800">
              <a:solidFill>
                <a:srgbClr val="CC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50745" name="矩形 1650744"/>
          <p:cNvSpPr/>
          <p:nvPr/>
        </p:nvSpPr>
        <p:spPr>
          <a:xfrm rot="-2443206">
            <a:off x="5754688" y="2671763"/>
            <a:ext cx="2403475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sz="18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用社会</a:t>
            </a:r>
            <a:r>
              <a:rPr lang="en-US" altLang="zh-CN" sz="18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18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自然所接受的形式体现计算及结果</a:t>
            </a:r>
            <a:endParaRPr lang="zh-CN" altLang="en-US" sz="18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50746" name="文本框 1650745"/>
          <p:cNvSpPr txBox="1"/>
          <p:nvPr/>
        </p:nvSpPr>
        <p:spPr>
          <a:xfrm>
            <a:off x="3006725" y="5322888"/>
            <a:ext cx="1060450" cy="825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局域网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广域网：机器网络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50747" name="文本框 1650746"/>
          <p:cNvSpPr txBox="1"/>
          <p:nvPr/>
        </p:nvSpPr>
        <p:spPr>
          <a:xfrm>
            <a:off x="1979613" y="5322888"/>
            <a:ext cx="1079500" cy="1069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互联网：信息网络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广义资源网络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50748" name="文本框 1650747"/>
          <p:cNvSpPr txBox="1"/>
          <p:nvPr/>
        </p:nvSpPr>
        <p:spPr>
          <a:xfrm>
            <a:off x="1116013" y="5322888"/>
            <a:ext cx="857250" cy="1069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物联网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知识网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服务网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社会网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650749" name="组合 1650748"/>
          <p:cNvGrpSpPr/>
          <p:nvPr/>
        </p:nvGrpSpPr>
        <p:grpSpPr>
          <a:xfrm>
            <a:off x="3059113" y="3413125"/>
            <a:ext cx="792162" cy="504825"/>
            <a:chOff x="657" y="300"/>
            <a:chExt cx="499" cy="318"/>
          </a:xfrm>
        </p:grpSpPr>
        <p:sp>
          <p:nvSpPr>
            <p:cNvPr id="1650750" name="椭圆 1650749"/>
            <p:cNvSpPr/>
            <p:nvPr/>
          </p:nvSpPr>
          <p:spPr>
            <a:xfrm>
              <a:off x="657" y="300"/>
              <a:ext cx="499" cy="318"/>
            </a:xfrm>
            <a:prstGeom prst="ellipse">
              <a:avLst/>
            </a:prstGeom>
            <a:solidFill>
              <a:srgbClr val="CC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" name="Text Box 84"/>
            <p:cNvSpPr txBox="1">
              <a:spLocks noChangeArrowheads="1"/>
            </p:cNvSpPr>
            <p:nvPr/>
          </p:nvSpPr>
          <p:spPr bwMode="auto">
            <a:xfrm>
              <a:off x="703" y="346"/>
              <a:ext cx="409" cy="21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抽象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50752" name="组合 1650751"/>
          <p:cNvGrpSpPr/>
          <p:nvPr/>
        </p:nvGrpSpPr>
        <p:grpSpPr>
          <a:xfrm>
            <a:off x="5148263" y="3413125"/>
            <a:ext cx="822325" cy="504825"/>
            <a:chOff x="984" y="536"/>
            <a:chExt cx="518" cy="318"/>
          </a:xfrm>
        </p:grpSpPr>
        <p:sp>
          <p:nvSpPr>
            <p:cNvPr id="1650753" name="椭圆 1650752"/>
            <p:cNvSpPr/>
            <p:nvPr/>
          </p:nvSpPr>
          <p:spPr>
            <a:xfrm>
              <a:off x="984" y="536"/>
              <a:ext cx="499" cy="31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" name="Text Box 84"/>
            <p:cNvSpPr txBox="1">
              <a:spLocks noChangeArrowheads="1"/>
            </p:cNvSpPr>
            <p:nvPr/>
          </p:nvSpPr>
          <p:spPr bwMode="auto">
            <a:xfrm>
              <a:off x="984" y="581"/>
              <a:ext cx="518" cy="21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自动化</a:t>
              </a:r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50755" name="文本框 1650754"/>
          <p:cNvSpPr txBox="1"/>
          <p:nvPr/>
        </p:nvSpPr>
        <p:spPr>
          <a:xfrm>
            <a:off x="5191125" y="5373688"/>
            <a:ext cx="1042988" cy="581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事务管理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与数据库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50756" name="文本框 1650755"/>
          <p:cNvSpPr txBox="1"/>
          <p:nvPr/>
        </p:nvSpPr>
        <p:spPr>
          <a:xfrm>
            <a:off x="6191250" y="5373688"/>
            <a:ext cx="1212850" cy="581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数据分析与数据仓库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50757" name="文本框 1650756"/>
          <p:cNvSpPr txBox="1"/>
          <p:nvPr/>
        </p:nvSpPr>
        <p:spPr>
          <a:xfrm>
            <a:off x="7388225" y="5373688"/>
            <a:ext cx="1169988" cy="581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数据聚集与大数据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650758" name="组合 1650757"/>
          <p:cNvGrpSpPr/>
          <p:nvPr/>
        </p:nvGrpSpPr>
        <p:grpSpPr>
          <a:xfrm>
            <a:off x="223838" y="1468438"/>
            <a:ext cx="8839200" cy="3492500"/>
            <a:chOff x="141" y="925"/>
            <a:chExt cx="5568" cy="2200"/>
          </a:xfrm>
        </p:grpSpPr>
        <p:sp>
          <p:nvSpPr>
            <p:cNvPr id="1650759" name="文本框 1650758"/>
            <p:cNvSpPr txBox="1"/>
            <p:nvPr/>
          </p:nvSpPr>
          <p:spPr>
            <a:xfrm>
              <a:off x="2034" y="925"/>
              <a:ext cx="675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量子计算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/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光子计算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50760" name="文本框 1650759"/>
            <p:cNvSpPr txBox="1"/>
            <p:nvPr/>
          </p:nvSpPr>
          <p:spPr>
            <a:xfrm>
              <a:off x="3142" y="1147"/>
              <a:ext cx="62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移动计算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50761" name="文本框 1650760"/>
            <p:cNvSpPr txBox="1"/>
            <p:nvPr/>
          </p:nvSpPr>
          <p:spPr>
            <a:xfrm>
              <a:off x="1027" y="1117"/>
              <a:ext cx="756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生物计算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计算生物学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50762" name="文本框 1650761"/>
            <p:cNvSpPr txBox="1"/>
            <p:nvPr/>
          </p:nvSpPr>
          <p:spPr>
            <a:xfrm>
              <a:off x="142" y="1779"/>
              <a:ext cx="756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计算物理学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计算化学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50763" name="文本框 1650762"/>
            <p:cNvSpPr txBox="1"/>
            <p:nvPr/>
          </p:nvSpPr>
          <p:spPr>
            <a:xfrm>
              <a:off x="141" y="2338"/>
              <a:ext cx="756" cy="5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计算经济学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计算统计学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计算金融学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50764" name="文本框 1650763"/>
            <p:cNvSpPr txBox="1"/>
            <p:nvPr/>
          </p:nvSpPr>
          <p:spPr>
            <a:xfrm>
              <a:off x="4944" y="1663"/>
              <a:ext cx="756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企业计算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计算工程学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50765" name="文本框 1650764"/>
            <p:cNvSpPr txBox="1"/>
            <p:nvPr/>
          </p:nvSpPr>
          <p:spPr>
            <a:xfrm>
              <a:off x="4941" y="2135"/>
              <a:ext cx="628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服务计算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云计算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50766" name="文本框 1650765"/>
            <p:cNvSpPr txBox="1"/>
            <p:nvPr/>
          </p:nvSpPr>
          <p:spPr>
            <a:xfrm>
              <a:off x="4953" y="2605"/>
              <a:ext cx="756" cy="5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社会计算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计算广告学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媒体计算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50767" name="文本框 1650766"/>
            <p:cNvSpPr txBox="1"/>
            <p:nvPr/>
          </p:nvSpPr>
          <p:spPr>
            <a:xfrm>
              <a:off x="3117" y="1566"/>
              <a:ext cx="62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纳米计算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50768" name="文本框 1650767"/>
            <p:cNvSpPr txBox="1"/>
            <p:nvPr/>
          </p:nvSpPr>
          <p:spPr>
            <a:xfrm>
              <a:off x="3515" y="1344"/>
              <a:ext cx="62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智能计算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50769" name="文本框 1650768"/>
            <p:cNvSpPr txBox="1"/>
            <p:nvPr/>
          </p:nvSpPr>
          <p:spPr>
            <a:xfrm>
              <a:off x="1555" y="1421"/>
              <a:ext cx="756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计算语言学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50770" name="文本框 1650769"/>
            <p:cNvSpPr txBox="1"/>
            <p:nvPr/>
          </p:nvSpPr>
          <p:spPr>
            <a:xfrm>
              <a:off x="3718" y="1518"/>
              <a:ext cx="62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神经计算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50771" name="Text Box 16"/>
          <p:cNvSpPr txBox="1"/>
          <p:nvPr/>
        </p:nvSpPr>
        <p:spPr>
          <a:xfrm>
            <a:off x="108903" y="100330"/>
            <a:ext cx="515810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(5)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为什么网络化思维、数据化思维很重要？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650772" name="文本框 1650771"/>
          <p:cNvSpPr txBox="1"/>
          <p:nvPr/>
        </p:nvSpPr>
        <p:spPr>
          <a:xfrm>
            <a:off x="936625" y="3860800"/>
            <a:ext cx="7366000" cy="701675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none" anchor="t">
            <a:spAutoFit/>
          </a:bodyPr>
          <a:p>
            <a:pPr>
              <a:buClrTx/>
            </a:pP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计算机</a:t>
            </a: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计算机科学</a:t>
            </a:r>
            <a:r>
              <a:rPr lang="en-US" altLang="zh-CN"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</a:t>
            </a: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计算科学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50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50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077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7051" name="矩形 1407050"/>
          <p:cNvSpPr/>
          <p:nvPr/>
        </p:nvSpPr>
        <p:spPr>
          <a:xfrm>
            <a:off x="144463" y="903288"/>
            <a:ext cx="3729037" cy="5667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buClrTx/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计算机是什么</a:t>
            </a:r>
            <a:r>
              <a:rPr lang="en-US" altLang="zh-CN"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?</a:t>
            </a:r>
            <a:endParaRPr lang="en-US" altLang="zh-CN" sz="2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07052" name="Text Box 16"/>
          <p:cNvSpPr txBox="1"/>
          <p:nvPr/>
        </p:nvSpPr>
        <p:spPr>
          <a:xfrm>
            <a:off x="163513" y="0"/>
            <a:ext cx="2173287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计算机是什么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(5)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计算机是什么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grpSp>
        <p:nvGrpSpPr>
          <p:cNvPr id="1407057" name="组合 1407056"/>
          <p:cNvGrpSpPr/>
          <p:nvPr/>
        </p:nvGrpSpPr>
        <p:grpSpPr>
          <a:xfrm>
            <a:off x="3887788" y="2803525"/>
            <a:ext cx="1690687" cy="1531938"/>
            <a:chOff x="2449" y="1766"/>
            <a:chExt cx="1065" cy="965"/>
          </a:xfrm>
        </p:grpSpPr>
        <p:sp>
          <p:nvSpPr>
            <p:cNvPr id="37" name="AutoShape 39"/>
            <p:cNvSpPr>
              <a:spLocks noChangeArrowheads="1"/>
            </p:cNvSpPr>
            <p:nvPr/>
          </p:nvSpPr>
          <p:spPr bwMode="gray">
            <a:xfrm>
              <a:off x="2449" y="1766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07055" name="Oval 40"/>
            <p:cNvSpPr/>
            <p:nvPr/>
          </p:nvSpPr>
          <p:spPr>
            <a:xfrm>
              <a:off x="2537" y="1846"/>
              <a:ext cx="889" cy="806"/>
            </a:xfrm>
            <a:prstGeom prst="ellipse">
              <a:avLst/>
            </a:prstGeom>
            <a:solidFill>
              <a:srgbClr val="008000"/>
            </a:solidFill>
            <a:ln w="285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0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" name="Text Box 84"/>
            <p:cNvSpPr txBox="1">
              <a:spLocks noChangeArrowheads="1"/>
            </p:cNvSpPr>
            <p:nvPr/>
          </p:nvSpPr>
          <p:spPr bwMode="auto">
            <a:xfrm>
              <a:off x="2520" y="2027"/>
              <a:ext cx="881" cy="4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2000" b="0" dirty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计算机是什么</a:t>
              </a:r>
              <a:r>
                <a:rPr lang="en-US" altLang="zh-CN" sz="2000" b="0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?</a:t>
              </a:r>
              <a:endParaRPr lang="en-US" altLang="zh-CN" sz="2000" b="0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407087" name="组合 1407086"/>
          <p:cNvGrpSpPr/>
          <p:nvPr/>
        </p:nvGrpSpPr>
        <p:grpSpPr>
          <a:xfrm>
            <a:off x="619125" y="3067050"/>
            <a:ext cx="2232025" cy="755650"/>
            <a:chOff x="358" y="1932"/>
            <a:chExt cx="1406" cy="476"/>
          </a:xfrm>
        </p:grpSpPr>
        <p:sp>
          <p:nvSpPr>
            <p:cNvPr id="1407062" name="云形标注 7"/>
            <p:cNvSpPr/>
            <p:nvPr/>
          </p:nvSpPr>
          <p:spPr>
            <a:xfrm>
              <a:off x="358" y="1932"/>
              <a:ext cx="1406" cy="476"/>
            </a:xfrm>
            <a:prstGeom prst="cloudCallout">
              <a:avLst>
                <a:gd name="adj1" fmla="val 99644"/>
                <a:gd name="adj2" fmla="val 14287"/>
              </a:avLst>
            </a:prstGeom>
            <a:solidFill>
              <a:srgbClr val="FFFFFF"/>
            </a:solidFill>
            <a:ln w="9525" cap="flat" cmpd="sng">
              <a:solidFill>
                <a:srgbClr val="080808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0" hangingPunct="0"/>
              <a:endPara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07063" name="TextBox 8"/>
            <p:cNvSpPr txBox="1"/>
            <p:nvPr/>
          </p:nvSpPr>
          <p:spPr>
            <a:xfrm>
              <a:off x="508" y="1977"/>
              <a:ext cx="1041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0" hangingPunct="0">
                <a:lnSpc>
                  <a:spcPct val="80000"/>
                </a:lnSpc>
              </a:pPr>
              <a:r>
                <a:rPr lang="zh-CN" altLang="en-US" sz="2000" dirty="0">
                  <a:solidFill>
                    <a:srgbClr val="0000FF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是改造自然的一种工具</a:t>
              </a:r>
              <a:endParaRPr lang="zh-CN" altLang="en-US" sz="20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grpSp>
        <p:nvGrpSpPr>
          <p:cNvPr id="1407089" name="组合 1407088"/>
          <p:cNvGrpSpPr/>
          <p:nvPr/>
        </p:nvGrpSpPr>
        <p:grpSpPr>
          <a:xfrm>
            <a:off x="4894263" y="1763713"/>
            <a:ext cx="2232025" cy="755650"/>
            <a:chOff x="3083" y="1143"/>
            <a:chExt cx="1406" cy="476"/>
          </a:xfrm>
        </p:grpSpPr>
        <p:sp>
          <p:nvSpPr>
            <p:cNvPr id="1407066" name="云形标注 7"/>
            <p:cNvSpPr/>
            <p:nvPr/>
          </p:nvSpPr>
          <p:spPr>
            <a:xfrm>
              <a:off x="3083" y="1143"/>
              <a:ext cx="1406" cy="476"/>
            </a:xfrm>
            <a:prstGeom prst="cloudCallout">
              <a:avLst>
                <a:gd name="adj1" fmla="val -35773"/>
                <a:gd name="adj2" fmla="val 112394"/>
              </a:avLst>
            </a:prstGeom>
            <a:solidFill>
              <a:srgbClr val="FFFFFF"/>
            </a:solidFill>
            <a:ln w="9525" cap="flat" cmpd="sng">
              <a:solidFill>
                <a:srgbClr val="080808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0" hangingPunct="0"/>
              <a:endPara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07067" name="TextBox 8"/>
            <p:cNvSpPr txBox="1"/>
            <p:nvPr/>
          </p:nvSpPr>
          <p:spPr>
            <a:xfrm>
              <a:off x="3233" y="1188"/>
              <a:ext cx="1041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0" hangingPunct="0">
                <a:lnSpc>
                  <a:spcPct val="80000"/>
                </a:lnSpc>
              </a:pPr>
              <a:r>
                <a:rPr lang="zh-CN" altLang="en-US" sz="2000" dirty="0">
                  <a:solidFill>
                    <a:srgbClr val="0000FF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是各种机器的大脑</a:t>
              </a:r>
              <a:endParaRPr lang="zh-CN" altLang="en-US" sz="20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grpSp>
        <p:nvGrpSpPr>
          <p:cNvPr id="1407090" name="组合 1407089"/>
          <p:cNvGrpSpPr/>
          <p:nvPr/>
        </p:nvGrpSpPr>
        <p:grpSpPr>
          <a:xfrm>
            <a:off x="6184900" y="3132138"/>
            <a:ext cx="2232025" cy="968375"/>
            <a:chOff x="3968" y="1973"/>
            <a:chExt cx="1406" cy="610"/>
          </a:xfrm>
        </p:grpSpPr>
        <p:sp>
          <p:nvSpPr>
            <p:cNvPr id="1407069" name="云形标注 7"/>
            <p:cNvSpPr/>
            <p:nvPr/>
          </p:nvSpPr>
          <p:spPr>
            <a:xfrm>
              <a:off x="3968" y="1973"/>
              <a:ext cx="1406" cy="610"/>
            </a:xfrm>
            <a:prstGeom prst="cloudCallout">
              <a:avLst>
                <a:gd name="adj1" fmla="val -79657"/>
                <a:gd name="adj2" fmla="val 162"/>
              </a:avLst>
            </a:prstGeom>
            <a:solidFill>
              <a:srgbClr val="FFFFFF"/>
            </a:solidFill>
            <a:ln w="9525" cap="flat" cmpd="sng">
              <a:solidFill>
                <a:srgbClr val="080808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0" hangingPunct="0"/>
              <a:endPara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07070" name="TextBox 8"/>
            <p:cNvSpPr txBox="1"/>
            <p:nvPr/>
          </p:nvSpPr>
          <p:spPr>
            <a:xfrm>
              <a:off x="4102" y="2010"/>
              <a:ext cx="1200" cy="52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0" hangingPunct="0">
                <a:lnSpc>
                  <a:spcPct val="80000"/>
                </a:lnSpc>
              </a:pPr>
              <a:r>
                <a:rPr lang="zh-CN" altLang="en-US" sz="2000" dirty="0">
                  <a:solidFill>
                    <a:srgbClr val="0000FF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是看不见摸不着但又可为我们服务的软件</a:t>
              </a:r>
              <a:endParaRPr lang="zh-CN" altLang="en-US" sz="20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grpSp>
        <p:nvGrpSpPr>
          <p:cNvPr id="1407092" name="组合 1407091"/>
          <p:cNvGrpSpPr/>
          <p:nvPr/>
        </p:nvGrpSpPr>
        <p:grpSpPr>
          <a:xfrm>
            <a:off x="3594100" y="5006975"/>
            <a:ext cx="2232025" cy="1139825"/>
            <a:chOff x="2264" y="3154"/>
            <a:chExt cx="1406" cy="718"/>
          </a:xfrm>
        </p:grpSpPr>
        <p:sp>
          <p:nvSpPr>
            <p:cNvPr id="1407072" name="云形标注 7"/>
            <p:cNvSpPr/>
            <p:nvPr/>
          </p:nvSpPr>
          <p:spPr>
            <a:xfrm>
              <a:off x="2264" y="3154"/>
              <a:ext cx="1406" cy="718"/>
            </a:xfrm>
            <a:prstGeom prst="cloudCallout">
              <a:avLst>
                <a:gd name="adj1" fmla="val -2560"/>
                <a:gd name="adj2" fmla="val -115458"/>
              </a:avLst>
            </a:prstGeom>
            <a:solidFill>
              <a:srgbClr val="FFFFFF"/>
            </a:solidFill>
            <a:ln w="9525" cap="flat" cmpd="sng">
              <a:solidFill>
                <a:srgbClr val="080808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0" hangingPunct="0"/>
              <a:endPara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07073" name="TextBox 8"/>
            <p:cNvSpPr txBox="1"/>
            <p:nvPr/>
          </p:nvSpPr>
          <p:spPr>
            <a:xfrm>
              <a:off x="2331" y="3232"/>
              <a:ext cx="1283" cy="52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0" hangingPunct="0">
                <a:lnSpc>
                  <a:spcPct val="80000"/>
                </a:lnSpc>
              </a:pPr>
              <a:r>
                <a:rPr lang="zh-CN" altLang="en-US" sz="2000" dirty="0">
                  <a:solidFill>
                    <a:srgbClr val="0000FF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是可以为我们创造另一个世界</a:t>
              </a:r>
              <a:r>
                <a:rPr lang="en-US" altLang="zh-CN" sz="2000">
                  <a:solidFill>
                    <a:srgbClr val="0000FF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-</a:t>
              </a:r>
              <a:r>
                <a:rPr lang="zh-CN" altLang="en-US" sz="2000" dirty="0">
                  <a:solidFill>
                    <a:srgbClr val="0000FF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虚拟世界的工具</a:t>
              </a:r>
              <a:endParaRPr lang="zh-CN" altLang="en-US" sz="20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grpSp>
        <p:nvGrpSpPr>
          <p:cNvPr id="1407091" name="组合 1407090"/>
          <p:cNvGrpSpPr/>
          <p:nvPr/>
        </p:nvGrpSpPr>
        <p:grpSpPr>
          <a:xfrm>
            <a:off x="6208713" y="4732338"/>
            <a:ext cx="1887537" cy="968375"/>
            <a:chOff x="3911" y="2981"/>
            <a:chExt cx="1189" cy="610"/>
          </a:xfrm>
        </p:grpSpPr>
        <p:sp>
          <p:nvSpPr>
            <p:cNvPr id="1407074" name="云形标注 7"/>
            <p:cNvSpPr/>
            <p:nvPr/>
          </p:nvSpPr>
          <p:spPr>
            <a:xfrm>
              <a:off x="3911" y="2981"/>
              <a:ext cx="1189" cy="610"/>
            </a:xfrm>
            <a:prstGeom prst="cloudCallout">
              <a:avLst>
                <a:gd name="adj1" fmla="val -96426"/>
                <a:gd name="adj2" fmla="val -120329"/>
              </a:avLst>
            </a:prstGeom>
            <a:solidFill>
              <a:srgbClr val="FFFFFF"/>
            </a:solidFill>
            <a:ln w="9525" cap="flat" cmpd="sng">
              <a:solidFill>
                <a:srgbClr val="080808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0" hangingPunct="0"/>
              <a:endPara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07075" name="TextBox 8"/>
            <p:cNvSpPr txBox="1"/>
            <p:nvPr/>
          </p:nvSpPr>
          <p:spPr>
            <a:xfrm>
              <a:off x="3969" y="3011"/>
              <a:ext cx="1057" cy="52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0" hangingPunct="0">
                <a:lnSpc>
                  <a:spcPct val="80000"/>
                </a:lnSpc>
              </a:pPr>
              <a:r>
                <a:rPr lang="zh-CN" altLang="en-US" sz="2000" dirty="0">
                  <a:solidFill>
                    <a:srgbClr val="0000FF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是可以使我们跨越时空距离的工具</a:t>
              </a:r>
              <a:endParaRPr lang="zh-CN" altLang="en-US" sz="20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grpSp>
        <p:nvGrpSpPr>
          <p:cNvPr id="1407093" name="组合 1407092"/>
          <p:cNvGrpSpPr/>
          <p:nvPr/>
        </p:nvGrpSpPr>
        <p:grpSpPr>
          <a:xfrm>
            <a:off x="900113" y="4637088"/>
            <a:ext cx="2232025" cy="755650"/>
            <a:chOff x="567" y="2921"/>
            <a:chExt cx="1406" cy="476"/>
          </a:xfrm>
        </p:grpSpPr>
        <p:sp>
          <p:nvSpPr>
            <p:cNvPr id="1407080" name="云形标注 7"/>
            <p:cNvSpPr/>
            <p:nvPr/>
          </p:nvSpPr>
          <p:spPr>
            <a:xfrm>
              <a:off x="567" y="2921"/>
              <a:ext cx="1406" cy="476"/>
            </a:xfrm>
            <a:prstGeom prst="cloudCallout">
              <a:avLst>
                <a:gd name="adj1" fmla="val 91324"/>
                <a:gd name="adj2" fmla="val -138236"/>
              </a:avLst>
            </a:prstGeom>
            <a:solidFill>
              <a:srgbClr val="FFFFFF"/>
            </a:solidFill>
            <a:ln w="9525" cap="flat" cmpd="sng">
              <a:solidFill>
                <a:srgbClr val="080808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0" hangingPunct="0"/>
              <a:endPara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07081" name="TextBox 8"/>
            <p:cNvSpPr txBox="1"/>
            <p:nvPr/>
          </p:nvSpPr>
          <p:spPr>
            <a:xfrm>
              <a:off x="726" y="3053"/>
              <a:ext cx="1041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0" hangingPunct="0">
                <a:lnSpc>
                  <a:spcPct val="80000"/>
                </a:lnSpc>
              </a:pPr>
              <a:r>
                <a:rPr lang="zh-CN" altLang="en-US" sz="2000" dirty="0">
                  <a:solidFill>
                    <a:srgbClr val="0000FF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它是</a:t>
              </a:r>
              <a:r>
                <a:rPr lang="en-US" altLang="zh-CN" sz="2000">
                  <a:solidFill>
                    <a:srgbClr val="0000FF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… …</a:t>
              </a:r>
              <a:endParaRPr lang="en-US" altLang="zh-CN" sz="20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grpSp>
        <p:nvGrpSpPr>
          <p:cNvPr id="1407088" name="组合 1407087"/>
          <p:cNvGrpSpPr/>
          <p:nvPr/>
        </p:nvGrpSpPr>
        <p:grpSpPr>
          <a:xfrm>
            <a:off x="1755775" y="1724025"/>
            <a:ext cx="2232025" cy="755650"/>
            <a:chOff x="1106" y="1086"/>
            <a:chExt cx="1406" cy="476"/>
          </a:xfrm>
        </p:grpSpPr>
        <p:sp>
          <p:nvSpPr>
            <p:cNvPr id="1407084" name="云形标注 7"/>
            <p:cNvSpPr/>
            <p:nvPr/>
          </p:nvSpPr>
          <p:spPr>
            <a:xfrm>
              <a:off x="1106" y="1086"/>
              <a:ext cx="1406" cy="476"/>
            </a:xfrm>
            <a:prstGeom prst="cloudCallout">
              <a:avLst>
                <a:gd name="adj1" fmla="val 63940"/>
                <a:gd name="adj2" fmla="val 115968"/>
              </a:avLst>
            </a:prstGeom>
            <a:solidFill>
              <a:srgbClr val="FFFFFF"/>
            </a:solidFill>
            <a:ln w="9525" cap="flat" cmpd="sng">
              <a:solidFill>
                <a:srgbClr val="080808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0" hangingPunct="0"/>
              <a:endPara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07085" name="TextBox 8"/>
            <p:cNvSpPr txBox="1"/>
            <p:nvPr/>
          </p:nvSpPr>
          <p:spPr>
            <a:xfrm>
              <a:off x="1184" y="1131"/>
              <a:ext cx="1283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0" hangingPunct="0">
                <a:lnSpc>
                  <a:spcPct val="80000"/>
                </a:lnSpc>
              </a:pPr>
              <a:r>
                <a:rPr lang="zh-CN" altLang="en-US" sz="2000" dirty="0">
                  <a:solidFill>
                    <a:srgbClr val="0000FF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是帮助我们进行各种计算的工具</a:t>
              </a:r>
              <a:endParaRPr lang="zh-CN" altLang="en-US" sz="20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7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7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07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07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07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7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07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07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07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07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07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07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07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07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0770" name="Text Box 16"/>
          <p:cNvSpPr txBox="1"/>
          <p:nvPr/>
        </p:nvSpPr>
        <p:spPr>
          <a:xfrm>
            <a:off x="163513" y="0"/>
            <a:ext cx="493268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为什么要学习和怎样学习大学计算机课程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(1)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计算学科的供需关系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440771" name="矩形 1440770"/>
          <p:cNvSpPr/>
          <p:nvPr/>
        </p:nvSpPr>
        <p:spPr>
          <a:xfrm>
            <a:off x="120650" y="976313"/>
            <a:ext cx="2927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  <a:buFont typeface="Wingdings" panose="05000000000000000000" pitchFamily="2" charset="2"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计算学科的供需关系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40772" name="图片 144077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6125" y="1752600"/>
            <a:ext cx="7743825" cy="4714875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42818" name="图片 14428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938" y="1762125"/>
            <a:ext cx="7685087" cy="4708525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442819" name="矩形 1442818"/>
          <p:cNvSpPr/>
          <p:nvPr/>
        </p:nvSpPr>
        <p:spPr>
          <a:xfrm>
            <a:off x="120650" y="995363"/>
            <a:ext cx="37052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  <a:buFont typeface="Wingdings" panose="05000000000000000000" pitchFamily="2" charset="2"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计算科学 与 信息探索科学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42820" name="Text Box 16"/>
          <p:cNvSpPr txBox="1"/>
          <p:nvPr/>
        </p:nvSpPr>
        <p:spPr>
          <a:xfrm>
            <a:off x="163513" y="0"/>
            <a:ext cx="640556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为什么要学习和怎样学习大学计算机课程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(2)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计算科学与信息探索科学已成为科学创新的重要方面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46914" name="组合 1446913"/>
          <p:cNvGrpSpPr/>
          <p:nvPr/>
        </p:nvGrpSpPr>
        <p:grpSpPr>
          <a:xfrm>
            <a:off x="512763" y="3357563"/>
            <a:ext cx="8086725" cy="2422525"/>
            <a:chOff x="335" y="2508"/>
            <a:chExt cx="5094" cy="1526"/>
          </a:xfrm>
        </p:grpSpPr>
        <p:grpSp>
          <p:nvGrpSpPr>
            <p:cNvPr id="1446915" name="组合 1446914"/>
            <p:cNvGrpSpPr/>
            <p:nvPr/>
          </p:nvGrpSpPr>
          <p:grpSpPr>
            <a:xfrm>
              <a:off x="1189" y="2917"/>
              <a:ext cx="4240" cy="1117"/>
              <a:chOff x="690" y="2735"/>
              <a:chExt cx="4240" cy="1117"/>
            </a:xfrm>
          </p:grpSpPr>
          <p:sp>
            <p:nvSpPr>
              <p:cNvPr id="1446916" name="任意多边形 1446915"/>
              <p:cNvSpPr/>
              <p:nvPr/>
            </p:nvSpPr>
            <p:spPr>
              <a:xfrm>
                <a:off x="732" y="2736"/>
                <a:ext cx="4174" cy="1098"/>
              </a:xfrm>
              <a:custGeom>
                <a:avLst/>
                <a:gdLst/>
                <a:ahLst/>
                <a:cxnLst/>
                <a:pathLst>
                  <a:path w="4240" h="1098">
                    <a:moveTo>
                      <a:pt x="0" y="1098"/>
                    </a:moveTo>
                    <a:lnTo>
                      <a:pt x="1" y="768"/>
                    </a:lnTo>
                    <a:lnTo>
                      <a:pt x="899" y="768"/>
                    </a:lnTo>
                    <a:lnTo>
                      <a:pt x="899" y="423"/>
                    </a:lnTo>
                    <a:lnTo>
                      <a:pt x="1706" y="423"/>
                    </a:lnTo>
                    <a:lnTo>
                      <a:pt x="1706" y="0"/>
                    </a:lnTo>
                    <a:lnTo>
                      <a:pt x="4240" y="0"/>
                    </a:lnTo>
                    <a:lnTo>
                      <a:pt x="4230" y="1098"/>
                    </a:lnTo>
                    <a:lnTo>
                      <a:pt x="0" y="1098"/>
                    </a:lnTo>
                    <a:close/>
                  </a:path>
                </a:pathLst>
              </a:custGeom>
              <a:solidFill>
                <a:srgbClr val="DDDDFF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446917" name="文本框 1446916"/>
              <p:cNvSpPr txBox="1"/>
              <p:nvPr/>
            </p:nvSpPr>
            <p:spPr>
              <a:xfrm>
                <a:off x="690" y="3525"/>
                <a:ext cx="2036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>
                  <a:buClrTx/>
                </a:pPr>
                <a:r>
                  <a: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rPr>
                  <a:t>“看山是山，看水是水”</a:t>
                </a:r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>
                  <a:buClrTx/>
                </a:pPr>
                <a:r>
                  <a:rPr lang="en-US" altLang="zh-CN" sz="1200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“</a:t>
                </a:r>
                <a:r>
                  <a:rPr lang="zh-CN" altLang="en-US" sz="1200" dirty="0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昨夜西风凋碧树，独上高楼，望尽天涯路</a:t>
                </a:r>
                <a:r>
                  <a:rPr lang="en-US" altLang="zh-CN" sz="1200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”</a:t>
                </a:r>
                <a:endParaRPr lang="en-US" altLang="zh-CN" sz="120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46918" name="文本框 1446917"/>
              <p:cNvSpPr txBox="1"/>
              <p:nvPr/>
            </p:nvSpPr>
            <p:spPr>
              <a:xfrm>
                <a:off x="1612" y="3147"/>
                <a:ext cx="1780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>
                  <a:buClrTx/>
                </a:pPr>
                <a:r>
                  <a: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rPr>
                  <a:t>“看山不是山，看水不是水”</a:t>
                </a:r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>
                  <a:buClrTx/>
                </a:pPr>
                <a:r>
                  <a:rPr lang="zh-CN" altLang="en-US" sz="1200" dirty="0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“衣带渐宽终不悔，为伊销得人憔悴</a:t>
                </a:r>
                <a:r>
                  <a:rPr lang="en-US" altLang="zh-CN" sz="1200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”</a:t>
                </a:r>
                <a:endParaRPr lang="en-US" altLang="zh-CN" sz="120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46919" name="文本框 1446918"/>
              <p:cNvSpPr txBox="1"/>
              <p:nvPr/>
            </p:nvSpPr>
            <p:spPr>
              <a:xfrm>
                <a:off x="2441" y="2735"/>
                <a:ext cx="2420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>
                  <a:buClrTx/>
                </a:pPr>
                <a:r>
                  <a: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rPr>
                  <a:t>“看山还是山，看水还是水”</a:t>
                </a:r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>
                  <a:buClrTx/>
                </a:pPr>
                <a:r>
                  <a:rPr lang="zh-CN" altLang="en-US" sz="1200" dirty="0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“众里寻她千百度，蓦然回首，那人却在灯火阑珊处</a:t>
                </a:r>
                <a:r>
                  <a:rPr lang="en-US" altLang="zh-CN" sz="1200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”</a:t>
                </a:r>
                <a:endParaRPr lang="en-US" altLang="zh-CN" sz="120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46920" name="文本框 1446919"/>
              <p:cNvSpPr txBox="1"/>
              <p:nvPr/>
            </p:nvSpPr>
            <p:spPr>
              <a:xfrm>
                <a:off x="3890" y="3583"/>
                <a:ext cx="1040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buClrTx/>
                </a:pPr>
                <a:r>
                  <a:rPr lang="en-US" altLang="zh-CN" sz="1000">
                    <a:latin typeface="Arial" panose="020B0604020202020204" pitchFamily="34" charset="0"/>
                    <a:ea typeface="宋体" panose="02010600030101010101" pitchFamily="2" charset="-122"/>
                  </a:rPr>
                  <a:t>From </a:t>
                </a:r>
                <a:r>
                  <a:rPr lang="zh-CN" altLang="en-US" sz="1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王国维“人间词话</a:t>
                </a:r>
                <a:r>
                  <a:rPr lang="en-US" altLang="zh-CN" sz="1000">
                    <a:latin typeface="Arial" panose="020B0604020202020204" pitchFamily="34" charset="0"/>
                    <a:ea typeface="宋体" panose="02010600030101010101" pitchFamily="2" charset="-122"/>
                  </a:rPr>
                  <a:t>”</a:t>
                </a:r>
                <a:r>
                  <a:rPr lang="zh-CN" altLang="en-US" sz="1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关于“境界”的阐述</a:t>
                </a:r>
                <a:endParaRPr lang="en-US" altLang="zh-CN" sz="1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446921" name="文本框 1446920"/>
            <p:cNvSpPr txBox="1"/>
            <p:nvPr/>
          </p:nvSpPr>
          <p:spPr>
            <a:xfrm>
              <a:off x="1179" y="3297"/>
              <a:ext cx="1022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ClrTx/>
              </a:pPr>
              <a:r>
                <a:rPr lang="zh-CN" altLang="en-US" dirty="0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贯通，看得远，才能认识准确</a:t>
              </a:r>
              <a:endParaRPr lang="zh-CN" altLang="en-US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46922" name="文本框 1446921"/>
            <p:cNvSpPr txBox="1"/>
            <p:nvPr/>
          </p:nvSpPr>
          <p:spPr>
            <a:xfrm>
              <a:off x="1903" y="2923"/>
              <a:ext cx="1034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ClrTx/>
              </a:pPr>
              <a:r>
                <a:rPr lang="zh-CN" altLang="en-US" dirty="0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浮想联翩，由此及彼，才能发现</a:t>
              </a:r>
              <a:endParaRPr lang="en-US" altLang="zh-CN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46923" name="文本框 1446922"/>
            <p:cNvSpPr txBox="1"/>
            <p:nvPr/>
          </p:nvSpPr>
          <p:spPr>
            <a:xfrm>
              <a:off x="2903" y="2525"/>
              <a:ext cx="1670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ClrTx/>
              </a:pPr>
              <a:r>
                <a:rPr lang="zh-CN" altLang="en-US" dirty="0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不断训练，不断理解，才能找出本质，才能创新</a:t>
              </a:r>
              <a:endParaRPr lang="en-US" altLang="zh-CN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446924" name="组合 1446923"/>
            <p:cNvGrpSpPr/>
            <p:nvPr/>
          </p:nvGrpSpPr>
          <p:grpSpPr>
            <a:xfrm>
              <a:off x="1097" y="2946"/>
              <a:ext cx="822" cy="372"/>
              <a:chOff x="606" y="2748"/>
              <a:chExt cx="822" cy="372"/>
            </a:xfrm>
          </p:grpSpPr>
          <p:sp>
            <p:nvSpPr>
              <p:cNvPr id="1446925" name="椭圆 1446924"/>
              <p:cNvSpPr/>
              <p:nvPr/>
            </p:nvSpPr>
            <p:spPr>
              <a:xfrm>
                <a:off x="606" y="2748"/>
                <a:ext cx="822" cy="372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446926" name="文本框 1446925"/>
              <p:cNvSpPr txBox="1"/>
              <p:nvPr/>
            </p:nvSpPr>
            <p:spPr>
              <a:xfrm>
                <a:off x="632" y="2833"/>
                <a:ext cx="756" cy="2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>
                  <a:buClrTx/>
                </a:pPr>
                <a:r>
                  <a: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rPr>
                  <a:t>联想与贯通</a:t>
                </a:r>
                <a:endParaRPr lang="en-US" altLang="zh-CN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46927" name="组合 1446926"/>
            <p:cNvGrpSpPr/>
            <p:nvPr/>
          </p:nvGrpSpPr>
          <p:grpSpPr>
            <a:xfrm>
              <a:off x="2009" y="2508"/>
              <a:ext cx="822" cy="372"/>
              <a:chOff x="1510" y="2326"/>
              <a:chExt cx="822" cy="372"/>
            </a:xfrm>
          </p:grpSpPr>
          <p:sp>
            <p:nvSpPr>
              <p:cNvPr id="1446928" name="椭圆 1446927"/>
              <p:cNvSpPr/>
              <p:nvPr/>
            </p:nvSpPr>
            <p:spPr>
              <a:xfrm>
                <a:off x="1510" y="2326"/>
                <a:ext cx="822" cy="372"/>
              </a:xfrm>
              <a:prstGeom prst="ellipse">
                <a:avLst/>
              </a:prstGeom>
              <a:solidFill>
                <a:srgbClr val="DDDDDD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446929" name="文本框 1446928"/>
              <p:cNvSpPr txBox="1"/>
              <p:nvPr/>
            </p:nvSpPr>
            <p:spPr>
              <a:xfrm>
                <a:off x="1536" y="2411"/>
                <a:ext cx="756" cy="2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>
                  <a:buClrTx/>
                </a:pPr>
                <a:r>
                  <a: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rPr>
                  <a:t>训练与实践</a:t>
                </a:r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46930" name="组合 1446929"/>
            <p:cNvGrpSpPr/>
            <p:nvPr/>
          </p:nvGrpSpPr>
          <p:grpSpPr>
            <a:xfrm>
              <a:off x="335" y="3497"/>
              <a:ext cx="822" cy="372"/>
              <a:chOff x="335" y="3665"/>
              <a:chExt cx="822" cy="372"/>
            </a:xfrm>
          </p:grpSpPr>
          <p:sp>
            <p:nvSpPr>
              <p:cNvPr id="1446931" name="椭圆 1446930"/>
              <p:cNvSpPr/>
              <p:nvPr/>
            </p:nvSpPr>
            <p:spPr>
              <a:xfrm>
                <a:off x="335" y="3665"/>
                <a:ext cx="822" cy="372"/>
              </a:xfrm>
              <a:prstGeom prst="ellipse">
                <a:avLst/>
              </a:prstGeom>
              <a:solidFill>
                <a:srgbClr val="DDDDDD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446932" name="文本框 1446931"/>
              <p:cNvSpPr txBox="1"/>
              <p:nvPr/>
            </p:nvSpPr>
            <p:spPr>
              <a:xfrm>
                <a:off x="374" y="3742"/>
                <a:ext cx="756" cy="2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>
                  <a:buClrTx/>
                </a:pPr>
                <a:r>
                  <a: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rPr>
                  <a:t>概念与知识</a:t>
                </a:r>
                <a:endParaRPr lang="en-US" altLang="zh-CN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446933" name="Text Box 9"/>
          <p:cNvSpPr txBox="1"/>
          <p:nvPr/>
        </p:nvSpPr>
        <p:spPr>
          <a:xfrm>
            <a:off x="176213" y="1444625"/>
            <a:ext cx="8775700" cy="1600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buClr>
                <a:srgbClr val="FF5050"/>
              </a:buClr>
              <a:buFont typeface="Wingdings" panose="05000000000000000000" pitchFamily="2" charset="2"/>
              <a:buChar char="l"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计算机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的思维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en-US" altLang="zh-CN" sz="2000" b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b="0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计算机是如何工作的</a:t>
            </a:r>
            <a:r>
              <a:rPr lang="en-US" altLang="zh-CN" b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? </a:t>
            </a:r>
            <a:r>
              <a:rPr lang="zh-CN" altLang="en-US" b="0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计算机的功能是如何越来越强大的</a:t>
            </a:r>
            <a:r>
              <a:rPr lang="en-US" altLang="zh-CN" b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lang="en-US" altLang="zh-CN" b="0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>
                <a:srgbClr val="FF505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利用计算机的思维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en-US" altLang="zh-CN" sz="2000" b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b="0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现实世界的各种事物如何利用计算机来进行控制和处理</a:t>
            </a:r>
            <a:r>
              <a:rPr lang="en-US" altLang="zh-CN" b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endParaRPr lang="en-US" altLang="zh-CN" b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计算思维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(Computational Thinking)</a:t>
            </a:r>
            <a:r>
              <a:rPr lang="zh-CN" altLang="en-US" b="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是运用计算机科学的基础概念去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求解问题</a:t>
            </a:r>
            <a:r>
              <a:rPr lang="zh-CN" altLang="en-US" b="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设计系统</a:t>
            </a:r>
            <a:r>
              <a:rPr lang="zh-CN" altLang="en-US" b="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理解人类行为</a:t>
            </a:r>
            <a:r>
              <a:rPr lang="zh-CN" altLang="en-US" b="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，其本质是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抽象</a:t>
            </a:r>
            <a:r>
              <a:rPr lang="zh-CN" altLang="en-US" b="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自动化</a:t>
            </a:r>
            <a:r>
              <a:rPr lang="en-US" altLang="zh-CN" b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----from </a:t>
            </a:r>
            <a:r>
              <a:rPr lang="zh-CN" altLang="en-US" b="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周以真。</a:t>
            </a:r>
            <a:endParaRPr lang="zh-CN" altLang="en-US" b="0" dirty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46934" name="矩形 1446933"/>
          <p:cNvSpPr/>
          <p:nvPr/>
        </p:nvSpPr>
        <p:spPr>
          <a:xfrm>
            <a:off x="120650" y="976313"/>
            <a:ext cx="1403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ClrTx/>
              <a:buFont typeface="Wingdings" panose="05000000000000000000" pitchFamily="2" charset="2"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计算思维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46935" name="Text Box 16"/>
          <p:cNvSpPr txBox="1"/>
          <p:nvPr/>
        </p:nvSpPr>
        <p:spPr>
          <a:xfrm>
            <a:off x="163513" y="0"/>
            <a:ext cx="531971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为什么要学习和怎样学习大学计算机课程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?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(4)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站得高，才能看得远；看得远，才能看得真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446936" name="矩形 1446935"/>
          <p:cNvSpPr/>
          <p:nvPr/>
        </p:nvSpPr>
        <p:spPr>
          <a:xfrm>
            <a:off x="1917700" y="5789613"/>
            <a:ext cx="6651625" cy="566737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>
            <a:spAutoFit/>
          </a:bodyPr>
          <a:p>
            <a:pPr algn="ctr">
              <a:lnSpc>
                <a:spcPct val="130000"/>
              </a:lnSpc>
              <a:buClr>
                <a:srgbClr val="0066FF"/>
              </a:buClr>
              <a:buFont typeface="Wingdings" panose="05000000000000000000" pitchFamily="2" charset="2"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思维是创新的源头，技术与知识是创新的支撑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自定义设计方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8907</Words>
  <Application>WPS 演示</Application>
  <PresentationFormat>在屏幕上显示</PresentationFormat>
  <Paragraphs>1398</Paragraphs>
  <Slides>56</Slides>
  <Notes>54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2" baseType="lpstr">
      <vt:lpstr>Arial</vt:lpstr>
      <vt:lpstr>宋体</vt:lpstr>
      <vt:lpstr>Wingdings</vt:lpstr>
      <vt:lpstr>隶书</vt:lpstr>
      <vt:lpstr>Times New Roman</vt:lpstr>
      <vt:lpstr>黑体</vt:lpstr>
      <vt:lpstr>华文中宋</vt:lpstr>
      <vt:lpstr>微软雅黑</vt:lpstr>
      <vt:lpstr>Arial Unicode MS</vt:lpstr>
      <vt:lpstr>华文宋体</vt:lpstr>
      <vt:lpstr>Times</vt:lpstr>
      <vt:lpstr>Britannic Bold</vt:lpstr>
      <vt:lpstr>Tahoma</vt:lpstr>
      <vt:lpstr>自定义设计方案</vt:lpstr>
      <vt:lpstr>默认设计模板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哈尔滨工业大学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战德臣</dc:creator>
  <cp:lastModifiedBy>chong</cp:lastModifiedBy>
  <cp:revision>1395</cp:revision>
  <dcterms:created xsi:type="dcterms:W3CDTF">1999-01-12T07:01:00Z</dcterms:created>
  <dcterms:modified xsi:type="dcterms:W3CDTF">2018-08-10T13:00:40Z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2052-11.1.0.7711</vt:lpwstr>
  </property>
</Properties>
</file>